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00584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897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14300"/>
            <a:ext cx="10058400" cy="922019"/>
          </a:xfrm>
          <a:custGeom>
            <a:avLst/>
            <a:gdLst/>
            <a:ahLst/>
            <a:cxnLst/>
            <a:rect l="l" t="t" r="r" b="b"/>
            <a:pathLst>
              <a:path w="10058400" h="922019">
                <a:moveTo>
                  <a:pt x="10058400" y="922020"/>
                </a:moveTo>
                <a:lnTo>
                  <a:pt x="0" y="922020"/>
                </a:lnTo>
                <a:lnTo>
                  <a:pt x="0" y="0"/>
                </a:lnTo>
                <a:lnTo>
                  <a:pt x="10058400" y="0"/>
                </a:lnTo>
                <a:lnTo>
                  <a:pt x="10058400" y="922020"/>
                </a:lnTo>
                <a:close/>
              </a:path>
            </a:pathLst>
          </a:custGeom>
          <a:solidFill>
            <a:srgbClr val="FF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7490459"/>
            <a:ext cx="10058400" cy="167640"/>
          </a:xfrm>
          <a:custGeom>
            <a:avLst/>
            <a:gdLst/>
            <a:ahLst/>
            <a:cxnLst/>
            <a:rect l="l" t="t" r="r" b="b"/>
            <a:pathLst>
              <a:path w="10058400" h="167640">
                <a:moveTo>
                  <a:pt x="10058400" y="167639"/>
                </a:moveTo>
                <a:lnTo>
                  <a:pt x="0" y="167639"/>
                </a:lnTo>
                <a:lnTo>
                  <a:pt x="0" y="0"/>
                </a:lnTo>
                <a:lnTo>
                  <a:pt x="10058400" y="0"/>
                </a:lnTo>
                <a:lnTo>
                  <a:pt x="10058400" y="167639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208520" y="365760"/>
            <a:ext cx="2263140" cy="699515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6761988" y="114300"/>
            <a:ext cx="3296920" cy="922019"/>
          </a:xfrm>
          <a:custGeom>
            <a:avLst/>
            <a:gdLst/>
            <a:ahLst/>
            <a:cxnLst/>
            <a:rect l="l" t="t" r="r" b="b"/>
            <a:pathLst>
              <a:path w="3296920" h="922019">
                <a:moveTo>
                  <a:pt x="3296412" y="922020"/>
                </a:moveTo>
                <a:lnTo>
                  <a:pt x="0" y="922020"/>
                </a:lnTo>
                <a:lnTo>
                  <a:pt x="0" y="0"/>
                </a:lnTo>
                <a:lnTo>
                  <a:pt x="3296412" y="0"/>
                </a:lnTo>
                <a:lnTo>
                  <a:pt x="3296412" y="922020"/>
                </a:lnTo>
                <a:close/>
              </a:path>
            </a:pathLst>
          </a:custGeom>
          <a:solidFill>
            <a:srgbClr val="FF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" name="bg object 20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208520" y="365760"/>
            <a:ext cx="2263140" cy="699515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7181088" y="324612"/>
            <a:ext cx="2284730" cy="754380"/>
          </a:xfrm>
          <a:custGeom>
            <a:avLst/>
            <a:gdLst/>
            <a:ahLst/>
            <a:cxnLst/>
            <a:rect l="l" t="t" r="r" b="b"/>
            <a:pathLst>
              <a:path w="2284729" h="754380">
                <a:moveTo>
                  <a:pt x="2284476" y="754379"/>
                </a:moveTo>
                <a:lnTo>
                  <a:pt x="0" y="754379"/>
                </a:lnTo>
                <a:lnTo>
                  <a:pt x="0" y="0"/>
                </a:lnTo>
                <a:lnTo>
                  <a:pt x="2284476" y="0"/>
                </a:lnTo>
                <a:lnTo>
                  <a:pt x="2284476" y="75437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208520" y="365760"/>
            <a:ext cx="2113787" cy="67056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3794" y="279900"/>
            <a:ext cx="3901696" cy="5750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84325" y="1351025"/>
            <a:ext cx="8059420" cy="2232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97982" y="1387945"/>
            <a:ext cx="7660005" cy="5797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600" spc="240" dirty="0">
                <a:solidFill>
                  <a:srgbClr val="FF0000"/>
                </a:solidFill>
                <a:latin typeface="Arial MT"/>
                <a:cs typeface="Arial MT"/>
              </a:rPr>
              <a:t>SOURCE</a:t>
            </a:r>
            <a:r>
              <a:rPr sz="3600" spc="204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600" spc="210" dirty="0">
                <a:solidFill>
                  <a:srgbClr val="FF0000"/>
                </a:solidFill>
                <a:latin typeface="Arial MT"/>
                <a:cs typeface="Arial MT"/>
              </a:rPr>
              <a:t>CODE</a:t>
            </a:r>
            <a:r>
              <a:rPr sz="3600" spc="204" dirty="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sz="3600" spc="340" dirty="0">
                <a:solidFill>
                  <a:srgbClr val="FF0000"/>
                </a:solidFill>
                <a:latin typeface="Arial MT"/>
                <a:cs typeface="Arial MT"/>
              </a:rPr>
              <a:t>MANAGEMENT</a:t>
            </a:r>
            <a:endParaRPr sz="3600"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4008" y="2522589"/>
            <a:ext cx="7369175" cy="4986237"/>
          </a:xfrm>
          <a:prstGeom prst="rect">
            <a:avLst/>
          </a:prstGeom>
        </p:spPr>
        <p:txBody>
          <a:bodyPr vert="horz" wrap="square" lIns="0" tIns="146685" rIns="0" bIns="0" rtlCol="0">
            <a:spAutoFit/>
          </a:bodyPr>
          <a:lstStyle/>
          <a:p>
            <a:pPr marL="306705">
              <a:lnSpc>
                <a:spcPct val="100000"/>
              </a:lnSpc>
              <a:spcBef>
                <a:spcPts val="1155"/>
              </a:spcBef>
            </a:pPr>
            <a:r>
              <a:rPr sz="2200" b="1" dirty="0">
                <a:latin typeface="Times New Roman"/>
                <a:cs typeface="Times New Roman"/>
              </a:rPr>
              <a:t>Team</a:t>
            </a:r>
            <a:r>
              <a:rPr sz="2200" b="1" spc="-4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Details</a:t>
            </a:r>
            <a:r>
              <a:rPr sz="2200" b="1" spc="-75" dirty="0">
                <a:latin typeface="Times New Roman"/>
                <a:cs typeface="Times New Roman"/>
              </a:rPr>
              <a:t> </a:t>
            </a:r>
            <a:r>
              <a:rPr lang="en-US" sz="2200" b="1" spc="-50" dirty="0">
                <a:latin typeface="Times New Roman"/>
                <a:cs typeface="Times New Roman"/>
              </a:rPr>
              <a:t>:</a:t>
            </a:r>
          </a:p>
          <a:p>
            <a:pPr marL="306705" algn="l">
              <a:lnSpc>
                <a:spcPct val="100000"/>
              </a:lnSpc>
              <a:spcBef>
                <a:spcPts val="1155"/>
              </a:spcBef>
            </a:pPr>
            <a:r>
              <a:rPr lang="en-US" sz="2200" spc="-50" dirty="0">
                <a:latin typeface="Times New Roman"/>
                <a:cs typeface="Times New Roman"/>
              </a:rPr>
              <a:t>Hardik Saluja – 2410991306</a:t>
            </a:r>
          </a:p>
          <a:p>
            <a:pPr marL="306705" algn="l">
              <a:lnSpc>
                <a:spcPct val="100000"/>
              </a:lnSpc>
              <a:spcBef>
                <a:spcPts val="1155"/>
              </a:spcBef>
            </a:pPr>
            <a:r>
              <a:rPr lang="en-US" sz="2200" spc="-50" dirty="0">
                <a:latin typeface="Times New Roman"/>
                <a:cs typeface="Times New Roman"/>
              </a:rPr>
              <a:t>Harsh – 2410991314</a:t>
            </a:r>
          </a:p>
          <a:p>
            <a:pPr marL="306705" algn="l">
              <a:lnSpc>
                <a:spcPct val="100000"/>
              </a:lnSpc>
              <a:spcBef>
                <a:spcPts val="1155"/>
              </a:spcBef>
            </a:pPr>
            <a:r>
              <a:rPr lang="en-US" sz="2200" spc="-50" dirty="0">
                <a:latin typeface="Times New Roman"/>
                <a:cs typeface="Times New Roman"/>
              </a:rPr>
              <a:t>Harsh Gupta – 241099131</a:t>
            </a:r>
          </a:p>
          <a:p>
            <a:pPr marL="306705" algn="l">
              <a:lnSpc>
                <a:spcPct val="100000"/>
              </a:lnSpc>
              <a:spcBef>
                <a:spcPts val="1155"/>
              </a:spcBef>
            </a:pPr>
            <a:r>
              <a:rPr lang="en-US" sz="2200" spc="-50" dirty="0">
                <a:latin typeface="Times New Roman"/>
                <a:cs typeface="Times New Roman"/>
              </a:rPr>
              <a:t>Hemant Joshi – 2410991341</a:t>
            </a:r>
          </a:p>
          <a:p>
            <a:pPr marL="306705" algn="l">
              <a:lnSpc>
                <a:spcPct val="100000"/>
              </a:lnSpc>
              <a:spcBef>
                <a:spcPts val="1155"/>
              </a:spcBef>
            </a:pPr>
            <a:r>
              <a:rPr lang="en-US" sz="2200" spc="-50" dirty="0">
                <a:latin typeface="Times New Roman"/>
                <a:cs typeface="Times New Roman"/>
              </a:rPr>
              <a:t>Saksham Jain - 2410991382</a:t>
            </a:r>
          </a:p>
          <a:p>
            <a:pPr marL="306705">
              <a:lnSpc>
                <a:spcPct val="100000"/>
              </a:lnSpc>
              <a:spcBef>
                <a:spcPts val="1155"/>
              </a:spcBef>
            </a:pPr>
            <a:r>
              <a:rPr lang="en-US" sz="1950" b="1" dirty="0">
                <a:latin typeface="Times New Roman"/>
                <a:cs typeface="Times New Roman"/>
              </a:rPr>
              <a:t>Faculty</a:t>
            </a:r>
            <a:r>
              <a:rPr lang="en-US" sz="1950" b="1" spc="50" dirty="0">
                <a:latin typeface="Times New Roman"/>
                <a:cs typeface="Times New Roman"/>
              </a:rPr>
              <a:t> </a:t>
            </a:r>
            <a:r>
              <a:rPr lang="en-US" sz="1950" b="1" spc="-10" dirty="0">
                <a:latin typeface="Times New Roman"/>
                <a:cs typeface="Times New Roman"/>
              </a:rPr>
              <a:t>Coordinator</a:t>
            </a:r>
            <a:r>
              <a:rPr lang="en-US" sz="1950" spc="-10" dirty="0">
                <a:latin typeface="Times New Roman"/>
                <a:cs typeface="Times New Roman"/>
              </a:rPr>
              <a:t>:</a:t>
            </a:r>
            <a:endParaRPr lang="en-US" sz="1950" dirty="0">
              <a:latin typeface="Times New Roman"/>
              <a:cs typeface="Times New Roman"/>
            </a:endParaRPr>
          </a:p>
          <a:p>
            <a:pPr marL="1256030" marR="3848100">
              <a:lnSpc>
                <a:spcPct val="101499"/>
              </a:lnSpc>
            </a:pPr>
            <a:r>
              <a:rPr lang="en-US" sz="1950" b="1" dirty="0">
                <a:latin typeface="Times New Roman"/>
                <a:cs typeface="Times New Roman"/>
              </a:rPr>
              <a:t>Dr.</a:t>
            </a:r>
            <a:r>
              <a:rPr lang="en-US" sz="1950" b="1" spc="55" dirty="0">
                <a:latin typeface="Times New Roman"/>
                <a:cs typeface="Times New Roman"/>
              </a:rPr>
              <a:t> </a:t>
            </a:r>
            <a:r>
              <a:rPr lang="en-US" sz="1950" b="1" dirty="0">
                <a:latin typeface="Times New Roman"/>
                <a:cs typeface="Times New Roman"/>
              </a:rPr>
              <a:t>Sunil</a:t>
            </a:r>
            <a:r>
              <a:rPr lang="en-US" sz="1950" b="1" spc="20" dirty="0">
                <a:latin typeface="Times New Roman"/>
                <a:cs typeface="Times New Roman"/>
              </a:rPr>
              <a:t> </a:t>
            </a:r>
            <a:r>
              <a:rPr lang="en-US" sz="1950" b="1" spc="-20" dirty="0">
                <a:latin typeface="Times New Roman"/>
                <a:cs typeface="Times New Roman"/>
              </a:rPr>
              <a:t>Gupta </a:t>
            </a:r>
            <a:r>
              <a:rPr lang="en-US" sz="1950" b="1" dirty="0">
                <a:latin typeface="Times New Roman"/>
                <a:cs typeface="Times New Roman"/>
              </a:rPr>
              <a:t>(Associate</a:t>
            </a:r>
            <a:r>
              <a:rPr lang="en-US" sz="1950" b="1" spc="60" dirty="0">
                <a:latin typeface="Times New Roman"/>
                <a:cs typeface="Times New Roman"/>
              </a:rPr>
              <a:t> </a:t>
            </a:r>
            <a:r>
              <a:rPr lang="en-US" sz="1950" b="1" spc="-10" dirty="0">
                <a:latin typeface="Times New Roman"/>
                <a:cs typeface="Times New Roman"/>
              </a:rPr>
              <a:t>Professor)</a:t>
            </a:r>
            <a:endParaRPr lang="en-US"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 dirty="0">
              <a:latin typeface="Times New Roman"/>
              <a:cs typeface="Times New Roman"/>
            </a:endParaRPr>
          </a:p>
          <a:p>
            <a:pPr marL="2028825" marR="5080" indent="-2016760">
              <a:lnSpc>
                <a:spcPct val="100000"/>
              </a:lnSpc>
            </a:pP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Chitkara</a:t>
            </a:r>
            <a:r>
              <a:rPr sz="2200" b="1" spc="-6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University</a:t>
            </a:r>
            <a:r>
              <a:rPr sz="2200" b="1" spc="-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Institute</a:t>
            </a:r>
            <a:r>
              <a:rPr sz="2200" b="1" spc="-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of</a:t>
            </a:r>
            <a:r>
              <a:rPr sz="2200" b="1" spc="-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Engineering</a:t>
            </a:r>
            <a:r>
              <a:rPr sz="2200" b="1" spc="-8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and</a:t>
            </a:r>
            <a:r>
              <a:rPr sz="2200" b="1" spc="-7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Technology,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Chitkara</a:t>
            </a:r>
            <a:r>
              <a:rPr sz="2200" b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dirty="0">
                <a:solidFill>
                  <a:srgbClr val="FF0000"/>
                </a:solidFill>
                <a:latin typeface="Times New Roman"/>
                <a:cs typeface="Times New Roman"/>
              </a:rPr>
              <a:t>University,</a:t>
            </a:r>
            <a:r>
              <a:rPr sz="2200" b="1" spc="-12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200" b="1" spc="-10" dirty="0">
                <a:solidFill>
                  <a:srgbClr val="FF0000"/>
                </a:solidFill>
                <a:latin typeface="Times New Roman"/>
                <a:cs typeface="Times New Roman"/>
              </a:rPr>
              <a:t>Punjab</a:t>
            </a:r>
            <a:endParaRPr sz="2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Version</a:t>
            </a:r>
            <a:r>
              <a:rPr spc="15" dirty="0"/>
              <a:t> </a:t>
            </a:r>
            <a:r>
              <a:rPr spc="-10" dirty="0"/>
              <a:t>Control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353071" y="1243124"/>
            <a:ext cx="362394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spc="-10" dirty="0">
                <a:latin typeface="Times New Roman"/>
                <a:cs typeface="Times New Roman"/>
              </a:rPr>
              <a:t>Initializing</a:t>
            </a:r>
            <a:r>
              <a:rPr sz="2200" b="1" spc="-60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Git</a:t>
            </a:r>
            <a:r>
              <a:rPr sz="2200" b="1" spc="-4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in</a:t>
            </a:r>
            <a:r>
              <a:rPr sz="2200" b="1" spc="-3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the</a:t>
            </a:r>
            <a:r>
              <a:rPr sz="2200" b="1" spc="-4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Project</a:t>
            </a:r>
            <a:r>
              <a:rPr sz="2200" b="1" spc="-45" dirty="0">
                <a:latin typeface="Times New Roman"/>
                <a:cs typeface="Times New Roman"/>
              </a:rPr>
              <a:t> </a:t>
            </a:r>
            <a:r>
              <a:rPr sz="2200" b="1" spc="-50" dirty="0">
                <a:latin typeface="Times New Roman"/>
                <a:cs typeface="Times New Roman"/>
              </a:rPr>
              <a:t>: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9952" y="3128223"/>
            <a:ext cx="245872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dirty="0">
                <a:latin typeface="Times New Roman"/>
                <a:cs typeface="Times New Roman"/>
              </a:rPr>
              <a:t>Adding</a:t>
            </a:r>
            <a:r>
              <a:rPr sz="2200" b="1" spc="-2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Files</a:t>
            </a:r>
            <a:r>
              <a:rPr sz="2200" b="1" spc="-6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to</a:t>
            </a:r>
            <a:r>
              <a:rPr sz="2200" b="1" spc="-6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Git</a:t>
            </a:r>
            <a:r>
              <a:rPr sz="2200" b="1" spc="-50" dirty="0">
                <a:latin typeface="Times New Roman"/>
                <a:cs typeface="Times New Roman"/>
              </a:rPr>
              <a:t> :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2326" y="4810690"/>
            <a:ext cx="272351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dirty="0">
                <a:latin typeface="Times New Roman"/>
                <a:cs typeface="Times New Roman"/>
              </a:rPr>
              <a:t>Committing</a:t>
            </a:r>
            <a:r>
              <a:rPr sz="2200" b="1" spc="-10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Changes</a:t>
            </a:r>
            <a:r>
              <a:rPr sz="2200" b="1" spc="-105" dirty="0">
                <a:latin typeface="Times New Roman"/>
                <a:cs typeface="Times New Roman"/>
              </a:rPr>
              <a:t> </a:t>
            </a:r>
            <a:r>
              <a:rPr sz="2200" b="1" spc="-50" dirty="0">
                <a:latin typeface="Times New Roman"/>
                <a:cs typeface="Times New Roman"/>
              </a:rPr>
              <a:t>:</a:t>
            </a:r>
            <a:endParaRPr sz="2200">
              <a:latin typeface="Times New Roman"/>
              <a:cs typeface="Times New Roman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" t="2834" r="38868" b="90016"/>
          <a:stretch/>
        </p:blipFill>
        <p:spPr>
          <a:xfrm>
            <a:off x="309541" y="1991953"/>
            <a:ext cx="4323588" cy="79610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40" r="31943" b="60387"/>
          <a:stretch/>
        </p:blipFill>
        <p:spPr>
          <a:xfrm>
            <a:off x="399287" y="3744740"/>
            <a:ext cx="4191000" cy="551397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3071" y="5186171"/>
            <a:ext cx="4896343" cy="220522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Version</a:t>
            </a:r>
            <a:r>
              <a:rPr spc="15" dirty="0"/>
              <a:t> </a:t>
            </a:r>
            <a:r>
              <a:rPr spc="-10" dirty="0"/>
              <a:t>Control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353071" y="1243124"/>
            <a:ext cx="2435860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dirty="0">
                <a:latin typeface="Times New Roman"/>
                <a:cs typeface="Times New Roman"/>
              </a:rPr>
              <a:t>Pushing</a:t>
            </a:r>
            <a:r>
              <a:rPr sz="2200" b="1" spc="-7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to</a:t>
            </a:r>
            <a:r>
              <a:rPr sz="2200" b="1" spc="-70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GitHub</a:t>
            </a:r>
            <a:r>
              <a:rPr sz="2200" b="1" spc="-65" dirty="0">
                <a:latin typeface="Times New Roman"/>
                <a:cs typeface="Times New Roman"/>
              </a:rPr>
              <a:t> </a:t>
            </a:r>
            <a:r>
              <a:rPr sz="2200" b="1" spc="-50" dirty="0">
                <a:latin typeface="Times New Roman"/>
                <a:cs typeface="Times New Roman"/>
              </a:rPr>
              <a:t>:</a:t>
            </a:r>
            <a:endParaRPr sz="22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75314" y="3600621"/>
            <a:ext cx="6553834" cy="2774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dirty="0">
                <a:latin typeface="Times New Roman"/>
                <a:cs typeface="Times New Roman"/>
              </a:rPr>
              <a:t>Updating</a:t>
            </a:r>
            <a:r>
              <a:rPr sz="2200" b="1" spc="-7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Website</a:t>
            </a:r>
            <a:r>
              <a:rPr sz="2200" b="1" spc="-7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with</a:t>
            </a:r>
            <a:r>
              <a:rPr sz="2200" b="1" spc="-60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New</a:t>
            </a:r>
            <a:r>
              <a:rPr sz="2200" b="1" spc="-55" dirty="0">
                <a:latin typeface="Times New Roman"/>
                <a:cs typeface="Times New Roman"/>
              </a:rPr>
              <a:t> </a:t>
            </a:r>
            <a:r>
              <a:rPr sz="2200" b="1" dirty="0">
                <a:latin typeface="Times New Roman"/>
                <a:cs typeface="Times New Roman"/>
              </a:rPr>
              <a:t>Changes</a:t>
            </a:r>
            <a:r>
              <a:rPr sz="2200" b="1" spc="-50" dirty="0">
                <a:latin typeface="Times New Roman"/>
                <a:cs typeface="Times New Roman"/>
              </a:rPr>
              <a:t> :</a:t>
            </a:r>
            <a:endParaRPr sz="2200" dirty="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spcBef>
                <a:spcPts val="2410"/>
              </a:spcBef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Make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changes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Times New Roman"/>
                <a:cs typeface="Times New Roman"/>
              </a:rPr>
              <a:t>code.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  <a:buFont typeface="Arial MT"/>
              <a:buChar char="•"/>
            </a:pPr>
            <a:endParaRPr sz="1950" dirty="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Use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git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add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.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stage</a:t>
            </a:r>
            <a:r>
              <a:rPr sz="1950" spc="1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changes.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  <a:buFont typeface="Arial MT"/>
              <a:buChar char="•"/>
            </a:pPr>
            <a:endParaRPr sz="1950" dirty="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Use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git</a:t>
            </a:r>
            <a:r>
              <a:rPr sz="1950" b="1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commit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-</a:t>
            </a:r>
            <a:r>
              <a:rPr sz="1950" b="1" dirty="0">
                <a:latin typeface="Times New Roman"/>
                <a:cs typeface="Times New Roman"/>
              </a:rPr>
              <a:t>m</a:t>
            </a:r>
            <a:r>
              <a:rPr sz="1950" b="1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"Update</a:t>
            </a:r>
            <a:r>
              <a:rPr sz="1950" b="1" spc="3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description"</a:t>
            </a:r>
            <a:r>
              <a:rPr sz="1950" b="1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commit</a:t>
            </a:r>
            <a:r>
              <a:rPr sz="1950" spc="9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changes.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  <a:buFont typeface="Arial MT"/>
              <a:buChar char="•"/>
            </a:pPr>
            <a:endParaRPr sz="1950" dirty="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Use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git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push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origin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main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push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updated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code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GitHub.</a:t>
            </a:r>
            <a:endParaRPr sz="1950" dirty="0">
              <a:latin typeface="Times New Roman"/>
              <a:cs typeface="Times New Roman"/>
            </a:endParaRPr>
          </a:p>
        </p:txBody>
      </p:sp>
      <p:pic>
        <p:nvPicPr>
          <p:cNvPr id="11" name="object 1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0" y="1752600"/>
            <a:ext cx="5154582" cy="1534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10" dirty="0"/>
              <a:t>Features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4810" y="1014516"/>
            <a:ext cx="9518650" cy="6122702"/>
          </a:xfrm>
          <a:prstGeom prst="rect">
            <a:avLst/>
          </a:prstGeom>
        </p:spPr>
        <p:txBody>
          <a:bodyPr vert="horz" wrap="square" lIns="0" tIns="1612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70"/>
              </a:spcBef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Responsive</a:t>
            </a:r>
            <a:r>
              <a:rPr sz="2200" b="1" u="sng" spc="-10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Website</a:t>
            </a:r>
            <a:endParaRPr sz="2200" dirty="0">
              <a:latin typeface="Times New Roman"/>
              <a:cs typeface="Times New Roman"/>
            </a:endParaRPr>
          </a:p>
          <a:p>
            <a:pPr marL="12700" marR="521970">
              <a:lnSpc>
                <a:spcPct val="101600"/>
              </a:lnSpc>
              <a:spcBef>
                <a:spcPts val="1055"/>
              </a:spcBef>
            </a:pP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responsive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design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ensures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that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website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adapts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different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screen</a:t>
            </a:r>
            <a:r>
              <a:rPr sz="1950" spc="7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sizes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devices </a:t>
            </a:r>
            <a:r>
              <a:rPr sz="1950" dirty="0">
                <a:latin typeface="Times New Roman"/>
                <a:cs typeface="Times New Roman"/>
              </a:rPr>
              <a:t>(desktop,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tablet,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mobile).</a:t>
            </a:r>
            <a:endParaRPr sz="19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0"/>
              </a:spcBef>
            </a:pPr>
            <a:r>
              <a:rPr sz="1950" b="1" dirty="0">
                <a:latin typeface="Times New Roman"/>
                <a:cs typeface="Times New Roman"/>
              </a:rPr>
              <a:t>Key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Benefits:</a:t>
            </a:r>
            <a:endParaRPr sz="1950" dirty="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spcBef>
                <a:spcPts val="1290"/>
              </a:spcBef>
              <a:buSzPct val="111428"/>
              <a:buFont typeface="Arial MT"/>
              <a:buChar char="•"/>
              <a:tabLst>
                <a:tab pos="161290" algn="l"/>
              </a:tabLst>
            </a:pPr>
            <a:r>
              <a:rPr sz="1750" b="1" dirty="0">
                <a:latin typeface="Times New Roman"/>
                <a:cs typeface="Times New Roman"/>
              </a:rPr>
              <a:t>Mobile-friendly</a:t>
            </a:r>
            <a:r>
              <a:rPr sz="1750" b="1" spc="2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experience</a:t>
            </a:r>
            <a:r>
              <a:rPr sz="1750" b="1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Users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browse and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lang="en-US" sz="1750" spc="-15" dirty="0">
                <a:latin typeface="Times New Roman"/>
                <a:cs typeface="Times New Roman"/>
              </a:rPr>
              <a:t>register events</a:t>
            </a:r>
            <a:r>
              <a:rPr sz="1750" spc="-10" dirty="0">
                <a:latin typeface="Times New Roman"/>
                <a:cs typeface="Times New Roman"/>
              </a:rPr>
              <a:t>.</a:t>
            </a:r>
            <a:endParaRPr sz="1750" dirty="0">
              <a:latin typeface="Times New Roman"/>
              <a:cs typeface="Times New Roman"/>
            </a:endParaRPr>
          </a:p>
          <a:p>
            <a:pPr marL="147955" indent="-135255">
              <a:lnSpc>
                <a:spcPct val="100000"/>
              </a:lnSpc>
              <a:spcBef>
                <a:spcPts val="1130"/>
              </a:spcBef>
              <a:buFont typeface="Arial MT"/>
              <a:buChar char="•"/>
              <a:tabLst>
                <a:tab pos="147955" algn="l"/>
              </a:tabLst>
            </a:pPr>
            <a:r>
              <a:rPr sz="1750" b="1" dirty="0">
                <a:latin typeface="Times New Roman"/>
                <a:cs typeface="Times New Roman"/>
              </a:rPr>
              <a:t>Flexible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layouts</a:t>
            </a:r>
            <a:r>
              <a:rPr sz="1750" b="1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</a:t>
            </a:r>
            <a:r>
              <a:rPr sz="1750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website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automatically</a:t>
            </a:r>
            <a:r>
              <a:rPr sz="1750" spc="5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resizes</a:t>
            </a:r>
            <a:r>
              <a:rPr sz="1750" spc="3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elements</a:t>
            </a:r>
            <a:r>
              <a:rPr sz="1750" spc="4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to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fit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various</a:t>
            </a:r>
            <a:r>
              <a:rPr sz="1750" spc="-3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screens.</a:t>
            </a:r>
            <a:endParaRPr sz="1750" dirty="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70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Better</a:t>
            </a:r>
            <a:r>
              <a:rPr sz="1750" b="1" spc="1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SEO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ranking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Google</a:t>
            </a:r>
            <a:r>
              <a:rPr sz="1750" spc="-3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prioritizes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mobile-</a:t>
            </a:r>
            <a:r>
              <a:rPr sz="1750" dirty="0">
                <a:latin typeface="Times New Roman"/>
                <a:cs typeface="Times New Roman"/>
              </a:rPr>
              <a:t>friendly</a:t>
            </a:r>
            <a:r>
              <a:rPr sz="1750" spc="4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websites.</a:t>
            </a:r>
            <a:endParaRPr sz="1750" dirty="0">
              <a:latin typeface="Times New Roman"/>
              <a:cs typeface="Times New Roman"/>
            </a:endParaRPr>
          </a:p>
          <a:p>
            <a:pPr marL="147955" indent="-135255">
              <a:lnSpc>
                <a:spcPct val="100000"/>
              </a:lnSpc>
              <a:spcBef>
                <a:spcPts val="1065"/>
              </a:spcBef>
              <a:buFont typeface="Arial MT"/>
              <a:buChar char="•"/>
              <a:tabLst>
                <a:tab pos="147955" algn="l"/>
              </a:tabLst>
            </a:pPr>
            <a:r>
              <a:rPr sz="1750" b="1" dirty="0">
                <a:latin typeface="Times New Roman"/>
                <a:cs typeface="Times New Roman"/>
              </a:rPr>
              <a:t>CSS</a:t>
            </a:r>
            <a:r>
              <a:rPr sz="1750" b="1" spc="-3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Media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Queries</a:t>
            </a:r>
            <a:r>
              <a:rPr sz="1750" b="1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Used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to</a:t>
            </a:r>
            <a:r>
              <a:rPr sz="1750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adjust styling</a:t>
            </a:r>
            <a:r>
              <a:rPr sz="1750" spc="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for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different</a:t>
            </a:r>
            <a:r>
              <a:rPr sz="1750" spc="3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screen</a:t>
            </a:r>
            <a:r>
              <a:rPr sz="1750" spc="2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sizes.</a:t>
            </a:r>
            <a:endParaRPr sz="17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45"/>
              </a:spcBef>
              <a:buFont typeface="Arial MT"/>
              <a:buChar char="•"/>
            </a:pPr>
            <a:endParaRPr sz="17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Hosted</a:t>
            </a:r>
            <a:r>
              <a:rPr sz="2200" b="1" u="sng" spc="-6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on</a:t>
            </a:r>
            <a:r>
              <a:rPr sz="2200" b="1" u="sng" spc="-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GitHub</a:t>
            </a:r>
            <a:r>
              <a:rPr sz="2200" b="1" u="sng" spc="-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2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Pages</a:t>
            </a:r>
            <a:endParaRPr sz="22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0"/>
              </a:spcBef>
            </a:pPr>
            <a:r>
              <a:rPr sz="1950" dirty="0">
                <a:latin typeface="Times New Roman"/>
                <a:cs typeface="Times New Roman"/>
              </a:rPr>
              <a:t>GitHub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Pages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allows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host</a:t>
            </a:r>
            <a:r>
              <a:rPr sz="1950" b="1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your</a:t>
            </a:r>
            <a:r>
              <a:rPr sz="1950" b="1" spc="3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website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for</a:t>
            </a:r>
            <a:r>
              <a:rPr sz="1950" b="1" spc="3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free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directly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from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GitHub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repository.</a:t>
            </a:r>
            <a:endParaRPr sz="19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950" b="1" dirty="0">
                <a:latin typeface="Times New Roman"/>
                <a:cs typeface="Times New Roman"/>
              </a:rPr>
              <a:t>Key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Benefits:</a:t>
            </a:r>
            <a:endParaRPr sz="1950" dirty="0">
              <a:latin typeface="Times New Roman"/>
              <a:cs typeface="Times New Roman"/>
            </a:endParaRPr>
          </a:p>
          <a:p>
            <a:pPr marL="147955" indent="-135255">
              <a:lnSpc>
                <a:spcPct val="100000"/>
              </a:lnSpc>
              <a:spcBef>
                <a:spcPts val="1085"/>
              </a:spcBef>
              <a:buFont typeface="Arial MT"/>
              <a:buChar char="•"/>
              <a:tabLst>
                <a:tab pos="147955" algn="l"/>
              </a:tabLst>
            </a:pPr>
            <a:r>
              <a:rPr sz="1750" b="1" dirty="0">
                <a:latin typeface="Times New Roman"/>
                <a:cs typeface="Times New Roman"/>
              </a:rPr>
              <a:t>No</a:t>
            </a:r>
            <a:r>
              <a:rPr sz="1750" b="1" spc="-1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server</a:t>
            </a:r>
            <a:r>
              <a:rPr sz="1750" b="1" spc="1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setup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required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Handles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hosting,</a:t>
            </a:r>
            <a:r>
              <a:rPr sz="1750" spc="-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eliminating</a:t>
            </a:r>
            <a:r>
              <a:rPr sz="1750" spc="5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 need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for</a:t>
            </a:r>
            <a:r>
              <a:rPr sz="1750" spc="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third-party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hosting</a:t>
            </a:r>
            <a:r>
              <a:rPr sz="1750" spc="-3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services.</a:t>
            </a:r>
            <a:endParaRPr sz="1750" dirty="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70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Automatic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updates</a:t>
            </a:r>
            <a:r>
              <a:rPr sz="1750" b="1" spc="-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Any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changes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pushed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to the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main</a:t>
            </a:r>
            <a:r>
              <a:rPr sz="1750" spc="3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branch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are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instantly reflected</a:t>
            </a:r>
            <a:r>
              <a:rPr sz="1750" spc="5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on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live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website.</a:t>
            </a:r>
            <a:endParaRPr sz="1750" dirty="0">
              <a:latin typeface="Times New Roman"/>
              <a:cs typeface="Times New Roman"/>
            </a:endParaRPr>
          </a:p>
          <a:p>
            <a:pPr marL="147955" indent="-135255">
              <a:lnSpc>
                <a:spcPct val="100000"/>
              </a:lnSpc>
              <a:spcBef>
                <a:spcPts val="1065"/>
              </a:spcBef>
              <a:buFont typeface="Arial MT"/>
              <a:buChar char="•"/>
              <a:tabLst>
                <a:tab pos="147955" algn="l"/>
              </a:tabLst>
            </a:pPr>
            <a:r>
              <a:rPr sz="1750" b="1" dirty="0">
                <a:latin typeface="Times New Roman"/>
                <a:cs typeface="Times New Roman"/>
              </a:rPr>
              <a:t>Free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&amp; secure</a:t>
            </a:r>
            <a:r>
              <a:rPr sz="1750" b="1" spc="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No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additional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cost,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with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HTTPS</a:t>
            </a:r>
            <a:r>
              <a:rPr sz="1750" spc="-4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support</a:t>
            </a:r>
            <a:r>
              <a:rPr sz="1750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for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security.</a:t>
            </a:r>
            <a:endParaRPr sz="17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pc="-10" dirty="0"/>
              <a:t>Features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4897" y="994379"/>
            <a:ext cx="9495155" cy="5963920"/>
          </a:xfrm>
          <a:prstGeom prst="rect">
            <a:avLst/>
          </a:prstGeom>
        </p:spPr>
        <p:txBody>
          <a:bodyPr vert="horz" wrap="square" lIns="0" tIns="18161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430"/>
              </a:spcBef>
            </a:pPr>
            <a:r>
              <a:rPr sz="2200" u="sng" spc="-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Version</a:t>
            </a:r>
            <a:r>
              <a:rPr sz="2200" b="1" u="sng" spc="-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Control</a:t>
            </a:r>
            <a:r>
              <a:rPr sz="2200" b="1" u="sng" spc="-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with</a:t>
            </a:r>
            <a:r>
              <a:rPr sz="2200" b="1" u="sng" spc="-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Git</a:t>
            </a:r>
            <a:endParaRPr sz="2200">
              <a:latin typeface="Times New Roman"/>
              <a:cs typeface="Times New Roman"/>
            </a:endParaRPr>
          </a:p>
          <a:p>
            <a:pPr marL="12700" marR="819785">
              <a:lnSpc>
                <a:spcPct val="100600"/>
              </a:lnSpc>
              <a:spcBef>
                <a:spcPts val="1070"/>
              </a:spcBef>
            </a:pPr>
            <a:r>
              <a:rPr sz="1750" dirty="0">
                <a:latin typeface="Times New Roman"/>
                <a:cs typeface="Times New Roman"/>
              </a:rPr>
              <a:t>Git helps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manage</a:t>
            </a:r>
            <a:r>
              <a:rPr sz="1750" spc="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changes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to your</a:t>
            </a:r>
            <a:r>
              <a:rPr sz="1750" spc="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project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by tracking modifications,</a:t>
            </a:r>
            <a:r>
              <a:rPr sz="1750" spc="3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allowing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collaboration,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spc="-25" dirty="0">
                <a:latin typeface="Times New Roman"/>
                <a:cs typeface="Times New Roman"/>
              </a:rPr>
              <a:t>and </a:t>
            </a:r>
            <a:r>
              <a:rPr sz="1750" dirty="0">
                <a:latin typeface="Times New Roman"/>
                <a:cs typeface="Times New Roman"/>
              </a:rPr>
              <a:t>providing</a:t>
            </a:r>
            <a:r>
              <a:rPr sz="1750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backup.</a:t>
            </a:r>
            <a:endParaRPr sz="17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75"/>
              </a:spcBef>
            </a:pPr>
            <a:r>
              <a:rPr sz="1950" b="1" dirty="0">
                <a:latin typeface="Times New Roman"/>
                <a:cs typeface="Times New Roman"/>
              </a:rPr>
              <a:t>Key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Benefits:</a:t>
            </a:r>
            <a:endParaRPr sz="195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spcBef>
                <a:spcPts val="1290"/>
              </a:spcBef>
              <a:buSzPct val="111428"/>
              <a:buFont typeface="Arial MT"/>
              <a:buChar char="•"/>
              <a:tabLst>
                <a:tab pos="161290" algn="l"/>
              </a:tabLst>
            </a:pPr>
            <a:r>
              <a:rPr sz="1750" b="1" dirty="0">
                <a:latin typeface="Times New Roman"/>
                <a:cs typeface="Times New Roman"/>
              </a:rPr>
              <a:t>Keeps</a:t>
            </a:r>
            <a:r>
              <a:rPr sz="1750" b="1" spc="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track</a:t>
            </a:r>
            <a:r>
              <a:rPr sz="1750" b="1" spc="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of all</a:t>
            </a:r>
            <a:r>
              <a:rPr sz="1750" b="1" spc="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changes</a:t>
            </a:r>
            <a:r>
              <a:rPr sz="1750" b="1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You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revert</a:t>
            </a:r>
            <a:r>
              <a:rPr sz="1750" spc="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to previous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versions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if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needed.</a:t>
            </a:r>
            <a:endParaRPr sz="175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130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Enables</a:t>
            </a:r>
            <a:r>
              <a:rPr sz="1750" b="1" spc="-3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team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collaboration</a:t>
            </a:r>
            <a:r>
              <a:rPr sz="1750" b="1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Multiple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members</a:t>
            </a:r>
            <a:r>
              <a:rPr sz="1750" spc="6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work on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same</a:t>
            </a:r>
            <a:r>
              <a:rPr sz="1750" spc="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project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without</a:t>
            </a:r>
            <a:r>
              <a:rPr sz="1750" spc="-30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conflicts.</a:t>
            </a:r>
            <a:endParaRPr sz="175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65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Branching</a:t>
            </a:r>
            <a:r>
              <a:rPr sz="1750" b="1" spc="-4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system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Developers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 work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on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separate</a:t>
            </a:r>
            <a:r>
              <a:rPr sz="1750" spc="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features</a:t>
            </a:r>
            <a:r>
              <a:rPr sz="1750" spc="4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without</a:t>
            </a:r>
            <a:r>
              <a:rPr sz="1750" spc="-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affecting</a:t>
            </a:r>
            <a:r>
              <a:rPr sz="1750" spc="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</a:t>
            </a:r>
            <a:r>
              <a:rPr sz="1750" spc="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main</a:t>
            </a:r>
            <a:r>
              <a:rPr sz="1750" spc="3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code.</a:t>
            </a:r>
            <a:endParaRPr sz="175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70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Prevents</a:t>
            </a:r>
            <a:r>
              <a:rPr sz="1750" b="1" spc="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accidental</a:t>
            </a:r>
            <a:r>
              <a:rPr sz="1750" b="1" spc="-1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data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loss</a:t>
            </a:r>
            <a:r>
              <a:rPr sz="1750" b="1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Every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commit</a:t>
            </a:r>
            <a:r>
              <a:rPr sz="1750" spc="6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is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</a:t>
            </a:r>
            <a:r>
              <a:rPr sz="1750" spc="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saved snapshot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of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the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project.</a:t>
            </a:r>
            <a:endParaRPr sz="17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80"/>
              </a:spcBef>
              <a:buFont typeface="Arial MT"/>
              <a:buChar char="•"/>
            </a:pPr>
            <a:endParaRPr sz="17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95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Easy</a:t>
            </a:r>
            <a:r>
              <a:rPr sz="1950" b="1" u="sng" spc="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to</a:t>
            </a:r>
            <a:r>
              <a:rPr sz="1950" b="1" u="sng" spc="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Modify</a:t>
            </a:r>
            <a:r>
              <a:rPr sz="1950" b="1" u="sng" spc="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and</a:t>
            </a:r>
            <a:r>
              <a:rPr sz="1950" b="1" u="sng" spc="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Update</a:t>
            </a:r>
            <a:endParaRPr sz="19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0"/>
              </a:spcBef>
            </a:pP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Online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Book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Store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Website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is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designed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for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easy</a:t>
            </a:r>
            <a:r>
              <a:rPr sz="1950" spc="8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modifications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future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updates.</a:t>
            </a:r>
            <a:endParaRPr sz="19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950" b="1" dirty="0">
                <a:latin typeface="Times New Roman"/>
                <a:cs typeface="Times New Roman"/>
              </a:rPr>
              <a:t>Key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Benefits:</a:t>
            </a:r>
            <a:endParaRPr sz="1950">
              <a:latin typeface="Times New Roman"/>
              <a:cs typeface="Times New Roman"/>
            </a:endParaRPr>
          </a:p>
          <a:p>
            <a:pPr marL="147955" indent="-135255">
              <a:lnSpc>
                <a:spcPct val="100000"/>
              </a:lnSpc>
              <a:spcBef>
                <a:spcPts val="1085"/>
              </a:spcBef>
              <a:buFont typeface="Arial MT"/>
              <a:buChar char="•"/>
              <a:tabLst>
                <a:tab pos="147955" algn="l"/>
              </a:tabLst>
            </a:pPr>
            <a:r>
              <a:rPr sz="1750" b="1" dirty="0">
                <a:latin typeface="Times New Roman"/>
                <a:cs typeface="Times New Roman"/>
              </a:rPr>
              <a:t>Modular</a:t>
            </a:r>
            <a:r>
              <a:rPr sz="1750" b="1" spc="-3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code structure </a:t>
            </a:r>
            <a:r>
              <a:rPr sz="1750" dirty="0">
                <a:latin typeface="Times New Roman"/>
                <a:cs typeface="Times New Roman"/>
              </a:rPr>
              <a:t>–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HTML,</a:t>
            </a:r>
            <a:r>
              <a:rPr sz="1750" spc="-3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CSS,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and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JavaScript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files</a:t>
            </a:r>
            <a:r>
              <a:rPr sz="1750" spc="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are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neatly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organized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for easy</a:t>
            </a:r>
            <a:r>
              <a:rPr sz="1750" spc="2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editing.</a:t>
            </a:r>
            <a:endParaRPr sz="175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70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Version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control</a:t>
            </a:r>
            <a:r>
              <a:rPr sz="1750" b="1" spc="-15" dirty="0">
                <a:latin typeface="Times New Roman"/>
                <a:cs typeface="Times New Roman"/>
              </a:rPr>
              <a:t> </a:t>
            </a:r>
            <a:r>
              <a:rPr sz="1750" b="1" dirty="0">
                <a:latin typeface="Times New Roman"/>
                <a:cs typeface="Times New Roman"/>
              </a:rPr>
              <a:t>integration</a:t>
            </a:r>
            <a:r>
              <a:rPr sz="1750" b="1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Any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modifications</a:t>
            </a:r>
            <a:r>
              <a:rPr sz="1750" spc="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be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tracked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using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GitHub.</a:t>
            </a:r>
            <a:endParaRPr sz="1750">
              <a:latin typeface="Times New Roman"/>
              <a:cs typeface="Times New Roman"/>
            </a:endParaRPr>
          </a:p>
          <a:p>
            <a:pPr marL="91440" indent="-90170">
              <a:lnSpc>
                <a:spcPct val="100000"/>
              </a:lnSpc>
              <a:spcBef>
                <a:spcPts val="1065"/>
              </a:spcBef>
              <a:buSzPct val="94285"/>
              <a:buFont typeface="Arial MT"/>
              <a:buChar char="•"/>
              <a:tabLst>
                <a:tab pos="91440" algn="l"/>
              </a:tabLst>
            </a:pPr>
            <a:r>
              <a:rPr sz="1750" b="1" dirty="0">
                <a:latin typeface="Times New Roman"/>
                <a:cs typeface="Times New Roman"/>
              </a:rPr>
              <a:t>Scalability</a:t>
            </a:r>
            <a:r>
              <a:rPr sz="1750" b="1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– New features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like user</a:t>
            </a:r>
            <a:r>
              <a:rPr sz="1750" spc="-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authentication,</a:t>
            </a:r>
            <a:r>
              <a:rPr sz="1750" spc="-1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payments,</a:t>
            </a:r>
            <a:r>
              <a:rPr sz="1750" spc="5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and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advanced</a:t>
            </a:r>
            <a:r>
              <a:rPr sz="1750" spc="-1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filtering</a:t>
            </a:r>
            <a:r>
              <a:rPr sz="1750" spc="20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can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be</a:t>
            </a:r>
            <a:r>
              <a:rPr sz="1750" spc="-25" dirty="0">
                <a:latin typeface="Times New Roman"/>
                <a:cs typeface="Times New Roman"/>
              </a:rPr>
              <a:t> </a:t>
            </a:r>
            <a:r>
              <a:rPr sz="1750" dirty="0">
                <a:latin typeface="Times New Roman"/>
                <a:cs typeface="Times New Roman"/>
              </a:rPr>
              <a:t>added</a:t>
            </a:r>
            <a:r>
              <a:rPr sz="1750" spc="5" dirty="0">
                <a:latin typeface="Times New Roman"/>
                <a:cs typeface="Times New Roman"/>
              </a:rPr>
              <a:t> </a:t>
            </a:r>
            <a:r>
              <a:rPr sz="1750" spc="-10" dirty="0">
                <a:latin typeface="Times New Roman"/>
                <a:cs typeface="Times New Roman"/>
              </a:rPr>
              <a:t>later.</a:t>
            </a:r>
            <a:endParaRPr sz="17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Project</a:t>
            </a:r>
            <a:r>
              <a:rPr spc="-5" dirty="0"/>
              <a:t> </a:t>
            </a:r>
            <a:r>
              <a:rPr spc="-10" dirty="0"/>
              <a:t>Highlights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243" y="1632157"/>
            <a:ext cx="9360407" cy="501557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Project</a:t>
            </a:r>
            <a:r>
              <a:rPr spc="-5" dirty="0"/>
              <a:t> </a:t>
            </a:r>
            <a:r>
              <a:rPr spc="-10" dirty="0"/>
              <a:t>Highlights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1019" y="1761796"/>
            <a:ext cx="9006839" cy="488279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Project</a:t>
            </a:r>
            <a:r>
              <a:rPr spc="-5" dirty="0"/>
              <a:t> </a:t>
            </a:r>
            <a:r>
              <a:rPr spc="-10" dirty="0"/>
              <a:t>Highlights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615" y="1600200"/>
            <a:ext cx="9028177" cy="5334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14"/>
              </a:spcBef>
            </a:pPr>
            <a:r>
              <a:rPr spc="-10" dirty="0"/>
              <a:t>Contribution</a:t>
            </a:r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939207"/>
              </p:ext>
            </p:extLst>
          </p:nvPr>
        </p:nvGraphicFramePr>
        <p:xfrm>
          <a:off x="426975" y="1219200"/>
          <a:ext cx="9204450" cy="61744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67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27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8631">
                <a:tc>
                  <a:txBody>
                    <a:bodyPr/>
                    <a:lstStyle/>
                    <a:p>
                      <a:pPr marL="1167130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2650" b="1" spc="-10" dirty="0">
                          <a:latin typeface="Times New Roman"/>
                          <a:cs typeface="Times New Roman"/>
                        </a:rPr>
                        <a:t>Members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2650" b="1" dirty="0">
                          <a:latin typeface="Times New Roman"/>
                          <a:cs typeface="Times New Roman"/>
                        </a:rPr>
                        <a:t>Tasks</a:t>
                      </a:r>
                      <a:r>
                        <a:rPr sz="2650" b="1" spc="-8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2650" b="1" spc="-10" dirty="0">
                          <a:latin typeface="Times New Roman"/>
                          <a:cs typeface="Times New Roman"/>
                        </a:rPr>
                        <a:t>Assigned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3683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6797">
                <a:tc>
                  <a:txBody>
                    <a:bodyPr/>
                    <a:lstStyle/>
                    <a:p>
                      <a:pPr marL="101600" marR="1598295">
                        <a:lnSpc>
                          <a:spcPct val="100600"/>
                        </a:lnSpc>
                        <a:spcBef>
                          <a:spcPts val="1920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Member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50" dirty="0">
                          <a:latin typeface="Times New Roman"/>
                          <a:cs typeface="Times New Roman"/>
                        </a:rPr>
                        <a:t>1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(Repository</a:t>
                      </a:r>
                      <a:r>
                        <a:rPr lang="en-US"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Manager)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4384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ct val="100000"/>
                        </a:lnSpc>
                        <a:spcBef>
                          <a:spcPts val="1405"/>
                        </a:spcBef>
                      </a:pP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Create</a:t>
                      </a:r>
                      <a:r>
                        <a:rPr sz="175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GitHub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repository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&amp;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add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collaborators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0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Initialize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Git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in the</a:t>
                      </a:r>
                      <a:r>
                        <a:rPr sz="175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project (git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20" dirty="0">
                          <a:latin typeface="Times New Roman"/>
                          <a:cs typeface="Times New Roman"/>
                        </a:rPr>
                        <a:t>init)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Set</a:t>
                      </a:r>
                      <a:r>
                        <a:rPr sz="1750" spc="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up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GitHub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Pages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to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host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website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1784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59203"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1930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Member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50" dirty="0">
                          <a:latin typeface="Times New Roman"/>
                          <a:cs typeface="Times New Roman"/>
                        </a:rPr>
                        <a:t>2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(</a:t>
                      </a:r>
                      <a:r>
                        <a:rPr lang="en-US" sz="1750" dirty="0">
                          <a:latin typeface="Times New Roman"/>
                          <a:cs typeface="Times New Roman"/>
                        </a:rPr>
                        <a:t>Code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Developer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4511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ct val="100000"/>
                        </a:lnSpc>
                        <a:spcBef>
                          <a:spcPts val="1405"/>
                        </a:spcBef>
                      </a:pP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Add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files</a:t>
                      </a:r>
                      <a:r>
                        <a:rPr sz="1750" spc="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to Git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(git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add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.)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0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Make</a:t>
                      </a: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the</a:t>
                      </a:r>
                      <a:r>
                        <a:rPr sz="175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first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commit</a:t>
                      </a:r>
                      <a:r>
                        <a:rPr sz="1750" spc="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(git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commit</a:t>
                      </a:r>
                      <a:r>
                        <a:rPr sz="1750" spc="4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m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"commit")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Push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code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to GitHub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(git push origin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main)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1784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7960"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1920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Member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50" dirty="0">
                          <a:latin typeface="Times New Roman"/>
                          <a:cs typeface="Times New Roman"/>
                        </a:rPr>
                        <a:t>3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(Branch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&amp;</a:t>
                      </a:r>
                      <a:r>
                        <a:rPr sz="175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Merge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Manager)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4384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0330" marR="1270000">
                        <a:lnSpc>
                          <a:spcPct val="100600"/>
                        </a:lnSpc>
                        <a:spcBef>
                          <a:spcPts val="1380"/>
                        </a:spcBef>
                      </a:pP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Create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&amp; manage</a:t>
                      </a:r>
                      <a:r>
                        <a:rPr sz="1750" spc="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new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branches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(git checkout </a:t>
                      </a: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–b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NewBranch)</a:t>
                      </a:r>
                      <a:endParaRPr sz="175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0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Merge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pull requests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into</a:t>
                      </a:r>
                      <a:r>
                        <a:rPr sz="175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20" dirty="0">
                          <a:latin typeface="Times New Roman"/>
                          <a:cs typeface="Times New Roman"/>
                        </a:rPr>
                        <a:t>main</a:t>
                      </a:r>
                      <a:endParaRPr sz="175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Resolve</a:t>
                      </a:r>
                      <a:r>
                        <a:rPr sz="175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conflicts</a:t>
                      </a:r>
                      <a:r>
                        <a:rPr sz="1750" spc="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(if</a:t>
                      </a:r>
                      <a:r>
                        <a:rPr sz="1750" spc="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20" dirty="0">
                          <a:latin typeface="Times New Roman"/>
                          <a:cs typeface="Times New Roman"/>
                        </a:rPr>
                        <a:t>any)</a:t>
                      </a:r>
                      <a:endParaRPr sz="1750">
                        <a:latin typeface="Times New Roman"/>
                        <a:cs typeface="Times New Roman"/>
                      </a:endParaRPr>
                    </a:p>
                  </a:txBody>
                  <a:tcPr marL="0" marR="0" marT="17526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3480"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1930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Member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50" dirty="0">
                          <a:latin typeface="Times New Roman"/>
                          <a:cs typeface="Times New Roman"/>
                        </a:rPr>
                        <a:t>4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(Deployment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&amp;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Documentation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Lead)</a:t>
                      </a:r>
                      <a:endParaRPr lang="en-US" sz="1750" spc="-10" dirty="0">
                        <a:latin typeface="Times New Roman"/>
                        <a:cs typeface="Times New Roman"/>
                      </a:endParaRPr>
                    </a:p>
                    <a:p>
                      <a:pPr marL="101600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4511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00330">
                        <a:lnSpc>
                          <a:spcPct val="100000"/>
                        </a:lnSpc>
                        <a:spcBef>
                          <a:spcPts val="1405"/>
                        </a:spcBef>
                      </a:pPr>
                      <a:r>
                        <a:rPr sz="1750" spc="-25" dirty="0">
                          <a:latin typeface="Times New Roman"/>
                          <a:cs typeface="Times New Roman"/>
                        </a:rPr>
                        <a:t>-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Enable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GitHub</a:t>
                      </a:r>
                      <a:r>
                        <a:rPr sz="1750" spc="-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Pages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for</a:t>
                      </a:r>
                      <a:r>
                        <a:rPr sz="1750" spc="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hosting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0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Verify the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live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website</a:t>
                      </a:r>
                      <a:r>
                        <a:rPr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&amp;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report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issues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-"/>
                        <a:tabLst>
                          <a:tab pos="229235" algn="l"/>
                        </a:tabLst>
                      </a:pPr>
                      <a:r>
                        <a:rPr sz="1750" dirty="0">
                          <a:latin typeface="Times New Roman"/>
                          <a:cs typeface="Times New Roman"/>
                        </a:rPr>
                        <a:t>Write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and maintain</a:t>
                      </a:r>
                      <a:r>
                        <a:rPr sz="175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project</a:t>
                      </a:r>
                      <a:r>
                        <a:rPr sz="1750" spc="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dirty="0">
                          <a:latin typeface="Times New Roman"/>
                          <a:cs typeface="Times New Roman"/>
                        </a:rPr>
                        <a:t>documentation</a:t>
                      </a:r>
                      <a:r>
                        <a:rPr sz="1750" spc="1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750" spc="-10" dirty="0">
                          <a:latin typeface="Times New Roman"/>
                          <a:cs typeface="Times New Roman"/>
                        </a:rPr>
                        <a:t>(README.md)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17843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972"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r>
                        <a:rPr lang="en-US" sz="1750" dirty="0">
                          <a:latin typeface="Times New Roman"/>
                          <a:cs typeface="Times New Roman"/>
                        </a:rPr>
                        <a:t>Member 5</a:t>
                      </a:r>
                      <a:br>
                        <a:rPr lang="en-US" sz="1750" dirty="0">
                          <a:latin typeface="Times New Roman"/>
                          <a:cs typeface="Times New Roman"/>
                        </a:rPr>
                      </a:br>
                      <a:r>
                        <a:rPr lang="en-IN" sz="1750" dirty="0">
                          <a:latin typeface="Times New Roman"/>
                          <a:cs typeface="Times New Roman"/>
                        </a:rPr>
                        <a:t>( Commit</a:t>
                      </a:r>
                      <a:r>
                        <a:rPr lang="en-IN" sz="1750" spc="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1750" spc="-10" dirty="0">
                          <a:latin typeface="Times New Roman"/>
                          <a:cs typeface="Times New Roman"/>
                        </a:rPr>
                        <a:t>Manager )</a:t>
                      </a: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24511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29235" marR="0" lvl="0" indent="-128905" defTabSz="914400" eaLnBrk="1" fontAlgn="auto" latinLnBrk="0" hangingPunct="1">
                        <a:lnSpc>
                          <a:spcPct val="100000"/>
                        </a:lnSpc>
                        <a:spcBef>
                          <a:spcPts val="1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>
                          <a:tab pos="229235" algn="l"/>
                        </a:tabLst>
                        <a:defRPr/>
                      </a:pPr>
                      <a:r>
                        <a:rPr lang="en-IN" sz="1750" dirty="0">
                          <a:latin typeface="Times New Roman"/>
                          <a:cs typeface="Times New Roman"/>
                        </a:rPr>
                        <a:t>Update</a:t>
                      </a:r>
                      <a:r>
                        <a:rPr lang="en-IN" sz="1750" spc="-2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1750" dirty="0">
                          <a:latin typeface="Times New Roman"/>
                          <a:cs typeface="Times New Roman"/>
                        </a:rPr>
                        <a:t>files</a:t>
                      </a:r>
                      <a:r>
                        <a:rPr lang="en-IN" sz="1750" spc="1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1750" dirty="0">
                          <a:latin typeface="Times New Roman"/>
                          <a:cs typeface="Times New Roman"/>
                        </a:rPr>
                        <a:t>&amp;</a:t>
                      </a:r>
                      <a:r>
                        <a:rPr lang="en-IN" sz="175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1750" dirty="0">
                          <a:latin typeface="Times New Roman"/>
                          <a:cs typeface="Times New Roman"/>
                        </a:rPr>
                        <a:t>commit</a:t>
                      </a:r>
                      <a:r>
                        <a:rPr lang="en-IN" sz="1750" spc="5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lang="en-IN" sz="1750" spc="-10" dirty="0">
                          <a:latin typeface="Times New Roman"/>
                          <a:cs typeface="Times New Roman"/>
                        </a:rPr>
                        <a:t>changes</a:t>
                      </a:r>
                      <a:endParaRPr lang="en-IN" sz="1750" dirty="0">
                        <a:latin typeface="Times New Roman"/>
                        <a:cs typeface="Times New Roman"/>
                      </a:endParaRPr>
                    </a:p>
                    <a:p>
                      <a:pPr marL="229235" indent="-128905">
                        <a:lnSpc>
                          <a:spcPct val="100000"/>
                        </a:lnSpc>
                        <a:spcBef>
                          <a:spcPts val="15"/>
                        </a:spcBef>
                        <a:buChar char="-"/>
                        <a:tabLst>
                          <a:tab pos="229235" algn="l"/>
                        </a:tabLst>
                      </a:pPr>
                      <a:endParaRPr sz="175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178435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13647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97211" y="2001012"/>
            <a:ext cx="3781255" cy="39525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4423" y="1699640"/>
            <a:ext cx="4151629" cy="4351020"/>
          </a:xfrm>
          <a:prstGeom prst="rect">
            <a:avLst/>
          </a:prstGeom>
        </p:spPr>
        <p:txBody>
          <a:bodyPr vert="horz" wrap="square" lIns="0" tIns="182245" rIns="0" bIns="0" rtlCol="0">
            <a:spAutoFit/>
          </a:bodyPr>
          <a:lstStyle/>
          <a:p>
            <a:pPr marL="207645" indent="-194945">
              <a:lnSpc>
                <a:spcPct val="100000"/>
              </a:lnSpc>
              <a:spcBef>
                <a:spcPts val="143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dirty="0">
                <a:latin typeface="Times New Roman"/>
                <a:cs typeface="Times New Roman"/>
              </a:rPr>
              <a:t>Project </a:t>
            </a:r>
            <a:r>
              <a:rPr sz="2950" spc="-10" dirty="0">
                <a:latin typeface="Times New Roman"/>
                <a:cs typeface="Times New Roman"/>
              </a:rPr>
              <a:t>Overview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34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dirty="0">
                <a:latin typeface="Times New Roman"/>
                <a:cs typeface="Times New Roman"/>
              </a:rPr>
              <a:t>Technology</a:t>
            </a:r>
            <a:r>
              <a:rPr sz="2950" spc="-25" dirty="0">
                <a:latin typeface="Times New Roman"/>
                <a:cs typeface="Times New Roman"/>
              </a:rPr>
              <a:t> </a:t>
            </a:r>
            <a:r>
              <a:rPr sz="2950" spc="-20" dirty="0">
                <a:latin typeface="Times New Roman"/>
                <a:cs typeface="Times New Roman"/>
              </a:rPr>
              <a:t>Stack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34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dirty="0">
                <a:latin typeface="Times New Roman"/>
                <a:cs typeface="Times New Roman"/>
              </a:rPr>
              <a:t>Installation</a:t>
            </a:r>
            <a:r>
              <a:rPr sz="2950" spc="-35" dirty="0">
                <a:latin typeface="Times New Roman"/>
                <a:cs typeface="Times New Roman"/>
              </a:rPr>
              <a:t> </a:t>
            </a:r>
            <a:r>
              <a:rPr sz="2950" dirty="0">
                <a:latin typeface="Times New Roman"/>
                <a:cs typeface="Times New Roman"/>
              </a:rPr>
              <a:t>&amp;</a:t>
            </a:r>
            <a:r>
              <a:rPr sz="2950" spc="5" dirty="0">
                <a:latin typeface="Times New Roman"/>
                <a:cs typeface="Times New Roman"/>
              </a:rPr>
              <a:t> </a:t>
            </a:r>
            <a:r>
              <a:rPr sz="2950" spc="-20" dirty="0">
                <a:latin typeface="Times New Roman"/>
                <a:cs typeface="Times New Roman"/>
              </a:rPr>
              <a:t>Setup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34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spc="-10" dirty="0">
                <a:latin typeface="Times New Roman"/>
                <a:cs typeface="Times New Roman"/>
              </a:rPr>
              <a:t>Usage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210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dirty="0">
                <a:latin typeface="Times New Roman"/>
                <a:cs typeface="Times New Roman"/>
              </a:rPr>
              <a:t>Version</a:t>
            </a:r>
            <a:r>
              <a:rPr sz="2950" spc="-5" dirty="0">
                <a:latin typeface="Times New Roman"/>
                <a:cs typeface="Times New Roman"/>
              </a:rPr>
              <a:t> </a:t>
            </a:r>
            <a:r>
              <a:rPr sz="2950" dirty="0">
                <a:latin typeface="Times New Roman"/>
                <a:cs typeface="Times New Roman"/>
              </a:rPr>
              <a:t>Control with</a:t>
            </a:r>
            <a:r>
              <a:rPr sz="2950" spc="-5" dirty="0">
                <a:latin typeface="Times New Roman"/>
                <a:cs typeface="Times New Roman"/>
              </a:rPr>
              <a:t> </a:t>
            </a:r>
            <a:r>
              <a:rPr sz="2950" spc="-25" dirty="0">
                <a:latin typeface="Times New Roman"/>
                <a:cs typeface="Times New Roman"/>
              </a:rPr>
              <a:t>GIT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34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spc="-10" dirty="0">
                <a:latin typeface="Times New Roman"/>
                <a:cs typeface="Times New Roman"/>
              </a:rPr>
              <a:t>Features</a:t>
            </a:r>
            <a:endParaRPr sz="2950">
              <a:latin typeface="Times New Roman"/>
              <a:cs typeface="Times New Roman"/>
            </a:endParaRPr>
          </a:p>
          <a:p>
            <a:pPr marL="207645" indent="-194945">
              <a:lnSpc>
                <a:spcPct val="100000"/>
              </a:lnSpc>
              <a:spcBef>
                <a:spcPts val="1345"/>
              </a:spcBef>
              <a:buFont typeface="Arial MT"/>
              <a:buChar char="•"/>
              <a:tabLst>
                <a:tab pos="207645" algn="l"/>
              </a:tabLst>
            </a:pPr>
            <a:r>
              <a:rPr sz="2950" spc="-10" dirty="0">
                <a:latin typeface="Times New Roman"/>
                <a:cs typeface="Times New Roman"/>
              </a:rPr>
              <a:t>Contribution</a:t>
            </a:r>
            <a:endParaRPr sz="295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69545">
              <a:lnSpc>
                <a:spcPct val="100000"/>
              </a:lnSpc>
              <a:spcBef>
                <a:spcPts val="114"/>
              </a:spcBef>
            </a:pPr>
            <a:r>
              <a:rPr dirty="0"/>
              <a:t>Table</a:t>
            </a:r>
            <a:r>
              <a:rPr spc="15" dirty="0"/>
              <a:t> </a:t>
            </a:r>
            <a:r>
              <a:rPr dirty="0"/>
              <a:t>of</a:t>
            </a:r>
            <a:r>
              <a:rPr spc="-10" dirty="0"/>
              <a:t> 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3069" y="1627061"/>
            <a:ext cx="8667115" cy="5219378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786765" algn="l"/>
              </a:tabLst>
            </a:pPr>
            <a:r>
              <a:rPr lang="en-IN" sz="1950" b="1" spc="-10" dirty="0">
                <a:latin typeface="Times New Roman"/>
                <a:cs typeface="Times New Roman"/>
              </a:rPr>
              <a:t>Title:  Event Listing Website</a:t>
            </a:r>
            <a:endParaRPr lang="en-IN"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950" b="1" dirty="0">
                <a:latin typeface="Times New Roman"/>
                <a:cs typeface="Times New Roman"/>
              </a:rPr>
              <a:t>Team</a:t>
            </a:r>
            <a:r>
              <a:rPr sz="1950" b="1" spc="60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Members: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65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1950" dirty="0">
                <a:latin typeface="Times New Roman"/>
                <a:cs typeface="Times New Roman"/>
              </a:rPr>
              <a:t>Hardik Saluja – 2410991306</a:t>
            </a: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1950" dirty="0">
                <a:latin typeface="Times New Roman"/>
                <a:cs typeface="Times New Roman"/>
              </a:rPr>
              <a:t>Harsh – 2410991314</a:t>
            </a: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1950" dirty="0">
                <a:latin typeface="Times New Roman"/>
                <a:cs typeface="Times New Roman"/>
              </a:rPr>
              <a:t>Harsh Gupta – 241099131</a:t>
            </a: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1950" dirty="0">
                <a:latin typeface="Times New Roman"/>
                <a:cs typeface="Times New Roman"/>
              </a:rPr>
              <a:t>Hemant Joshi – 2410991341</a:t>
            </a: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z="1950" dirty="0">
                <a:latin typeface="Times New Roman"/>
                <a:cs typeface="Times New Roman"/>
              </a:rPr>
              <a:t>Saksham Jain - 2410991382</a:t>
            </a: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 marR="5080">
              <a:lnSpc>
                <a:spcPct val="101499"/>
              </a:lnSpc>
            </a:pPr>
            <a:r>
              <a:rPr sz="1950" b="1" dirty="0">
                <a:latin typeface="Times New Roman"/>
                <a:cs typeface="Times New Roman"/>
              </a:rPr>
              <a:t>Description: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endParaRPr lang="en-US" sz="1950" b="1" spc="45" dirty="0">
              <a:latin typeface="Times New Roman"/>
              <a:cs typeface="Times New Roman"/>
            </a:endParaRPr>
          </a:p>
          <a:p>
            <a:pPr marL="12700" marR="5080">
              <a:lnSpc>
                <a:spcPct val="101499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university event listing website is an intuitive and user-friendly platform that allows students and faculty to browse a wide range of campus events and activities, register for them, and stay updated in real-time. The website features a streamlined event discovery system, personalized recommendations, and an easy registration process. Users can also view ratings and reviews of past events, ensuring a more engaging and well-informed campus experience.</a:t>
            </a:r>
            <a:endParaRPr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14"/>
              </a:spcBef>
            </a:pPr>
            <a:r>
              <a:rPr spc="-10" dirty="0"/>
              <a:t>Introduction</a:t>
            </a:r>
          </a:p>
        </p:txBody>
      </p:sp>
      <p:pic>
        <p:nvPicPr>
          <p:cNvPr id="4" name="object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78" r="2737" b="21883"/>
          <a:stretch/>
        </p:blipFill>
        <p:spPr>
          <a:xfrm>
            <a:off x="5715000" y="1981200"/>
            <a:ext cx="3809999" cy="22346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122425" y="1351025"/>
          <a:ext cx="7969250" cy="22326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3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52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3245"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b="1" spc="-10" dirty="0">
                          <a:latin typeface="Times New Roman"/>
                          <a:cs typeface="Times New Roman"/>
                        </a:rPr>
                        <a:t>Components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b="1" spc="-10" dirty="0">
                          <a:latin typeface="Times New Roman"/>
                          <a:cs typeface="Times New Roman"/>
                        </a:rPr>
                        <a:t>Technology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91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spc="-10" dirty="0">
                          <a:latin typeface="Times New Roman"/>
                          <a:cs typeface="Times New Roman"/>
                        </a:rPr>
                        <a:t>Frontend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dirty="0">
                          <a:latin typeface="Times New Roman"/>
                          <a:cs typeface="Times New Roman"/>
                        </a:rPr>
                        <a:t>HTML,</a:t>
                      </a:r>
                      <a:r>
                        <a:rPr sz="1950" spc="3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dirty="0">
                          <a:latin typeface="Times New Roman"/>
                          <a:cs typeface="Times New Roman"/>
                        </a:rPr>
                        <a:t>CSS,</a:t>
                      </a:r>
                      <a:r>
                        <a:rPr sz="1950" spc="5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spc="-10" dirty="0">
                          <a:latin typeface="Times New Roman"/>
                          <a:cs typeface="Times New Roman"/>
                        </a:rPr>
                        <a:t>JAVASCRIPT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910"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dirty="0">
                          <a:latin typeface="Times New Roman"/>
                          <a:cs typeface="Times New Roman"/>
                        </a:rPr>
                        <a:t>Version</a:t>
                      </a:r>
                      <a:r>
                        <a:rPr sz="1950" spc="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spc="-10" dirty="0">
                          <a:latin typeface="Times New Roman"/>
                          <a:cs typeface="Times New Roman"/>
                        </a:rPr>
                        <a:t>Control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dirty="0">
                          <a:latin typeface="Times New Roman"/>
                          <a:cs typeface="Times New Roman"/>
                        </a:rPr>
                        <a:t>GIT</a:t>
                      </a:r>
                      <a:r>
                        <a:rPr sz="1950" spc="4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dirty="0">
                          <a:latin typeface="Times New Roman"/>
                          <a:cs typeface="Times New Roman"/>
                        </a:rPr>
                        <a:t>and</a:t>
                      </a:r>
                      <a:r>
                        <a:rPr sz="1950" spc="2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spc="-10" dirty="0">
                          <a:latin typeface="Times New Roman"/>
                          <a:cs typeface="Times New Roman"/>
                        </a:rPr>
                        <a:t>GitHub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959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spc="-10" dirty="0">
                          <a:latin typeface="Times New Roman"/>
                          <a:cs typeface="Times New Roman"/>
                        </a:rPr>
                        <a:t>Hosting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10"/>
                        </a:spcBef>
                      </a:pPr>
                      <a:r>
                        <a:rPr sz="1950" dirty="0">
                          <a:latin typeface="Times New Roman"/>
                          <a:cs typeface="Times New Roman"/>
                        </a:rPr>
                        <a:t>GitHub</a:t>
                      </a:r>
                      <a:r>
                        <a:rPr sz="1950" spc="60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950" spc="-20" dirty="0">
                          <a:latin typeface="Times New Roman"/>
                          <a:cs typeface="Times New Roman"/>
                        </a:rPr>
                        <a:t>Pages</a:t>
                      </a:r>
                      <a:endParaRPr sz="1950">
                        <a:latin typeface="Times New Roman"/>
                        <a:cs typeface="Times New Roman"/>
                      </a:endParaRPr>
                    </a:p>
                  </a:txBody>
                  <a:tcPr marL="0" marR="0" marT="12827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430790" y="4228578"/>
            <a:ext cx="9043035" cy="26409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88290" indent="210185">
              <a:lnSpc>
                <a:spcPct val="101600"/>
              </a:lnSpc>
              <a:spcBef>
                <a:spcPts val="90"/>
              </a:spcBef>
              <a:buSzPct val="97435"/>
              <a:buFont typeface="Arial MT"/>
              <a:buChar char="•"/>
              <a:tabLst>
                <a:tab pos="222885" algn="l"/>
              </a:tabLst>
            </a:pP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frontend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of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website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built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using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HTML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(for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structure),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CSS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(for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styling),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and </a:t>
            </a:r>
            <a:r>
              <a:rPr sz="1950" dirty="0">
                <a:latin typeface="Times New Roman"/>
                <a:cs typeface="Times New Roman"/>
              </a:rPr>
              <a:t>JavaScript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(for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interactivity).</a:t>
            </a:r>
            <a:endParaRPr sz="1950" dirty="0">
              <a:latin typeface="Times New Roman"/>
              <a:cs typeface="Times New Roman"/>
            </a:endParaRPr>
          </a:p>
          <a:p>
            <a:pPr marL="12700" marR="5080" indent="210185">
              <a:lnSpc>
                <a:spcPct val="100800"/>
              </a:lnSpc>
              <a:spcBef>
                <a:spcPts val="20"/>
              </a:spcBef>
              <a:buSzPct val="97435"/>
              <a:buFont typeface="Arial MT"/>
              <a:buChar char="•"/>
              <a:tabLst>
                <a:tab pos="222885" algn="l"/>
              </a:tabLst>
            </a:pP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distributed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version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control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system</a:t>
            </a:r>
            <a:r>
              <a:rPr sz="1950" spc="7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used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track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changes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source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code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during </a:t>
            </a:r>
            <a:r>
              <a:rPr sz="1950" dirty="0">
                <a:latin typeface="Times New Roman"/>
                <a:cs typeface="Times New Roman"/>
              </a:rPr>
              <a:t>software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development.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It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allows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multiple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developers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work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on</a:t>
            </a:r>
            <a:r>
              <a:rPr sz="1950" spc="7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simultaneously, </a:t>
            </a:r>
            <a:r>
              <a:rPr sz="1950" dirty="0">
                <a:latin typeface="Times New Roman"/>
                <a:cs typeface="Times New Roman"/>
              </a:rPr>
              <a:t>providing</a:t>
            </a:r>
            <a:r>
              <a:rPr sz="1950" spc="1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tools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collaborate,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merge</a:t>
            </a:r>
            <a:r>
              <a:rPr sz="1950" spc="7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changes,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manage</a:t>
            </a:r>
            <a:r>
              <a:rPr sz="1950" spc="9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different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versions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of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Times New Roman"/>
                <a:cs typeface="Times New Roman"/>
              </a:rPr>
              <a:t>code </a:t>
            </a:r>
            <a:r>
              <a:rPr sz="1950" spc="-10" dirty="0">
                <a:latin typeface="Times New Roman"/>
                <a:cs typeface="Times New Roman"/>
              </a:rPr>
              <a:t>efficiently</a:t>
            </a:r>
            <a:r>
              <a:rPr sz="2650" spc="-10" dirty="0">
                <a:latin typeface="Arial MT"/>
                <a:cs typeface="Arial MT"/>
              </a:rPr>
              <a:t>.</a:t>
            </a:r>
            <a:endParaRPr sz="2650" dirty="0">
              <a:latin typeface="Arial MT"/>
              <a:cs typeface="Arial MT"/>
            </a:endParaRPr>
          </a:p>
          <a:p>
            <a:pPr marL="12700" marR="413384" indent="-10160">
              <a:lnSpc>
                <a:spcPct val="100000"/>
              </a:lnSpc>
              <a:spcBef>
                <a:spcPts val="40"/>
              </a:spcBef>
              <a:buSzPct val="97435"/>
              <a:buFont typeface="Arial MT"/>
              <a:buChar char="•"/>
              <a:tabLst>
                <a:tab pos="99060" algn="l"/>
              </a:tabLst>
            </a:pPr>
            <a:r>
              <a:rPr sz="1950" dirty="0">
                <a:latin typeface="Times New Roman"/>
                <a:cs typeface="Times New Roman"/>
              </a:rPr>
              <a:t>	GitHub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Pages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feature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provided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by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GitHub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that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allows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host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static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websites </a:t>
            </a:r>
            <a:r>
              <a:rPr sz="1950" dirty="0">
                <a:latin typeface="Times New Roman"/>
                <a:cs typeface="Times New Roman"/>
              </a:rPr>
              <a:t>directly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from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GitHub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repository</a:t>
            </a:r>
            <a:r>
              <a:rPr sz="2650" spc="-10" dirty="0">
                <a:latin typeface="Arial MT"/>
                <a:cs typeface="Arial MT"/>
              </a:rPr>
              <a:t>.</a:t>
            </a:r>
            <a:r>
              <a:rPr sz="1950" spc="-10" dirty="0">
                <a:latin typeface="Times New Roman"/>
                <a:cs typeface="Times New Roman"/>
              </a:rPr>
              <a:t>.</a:t>
            </a:r>
            <a:endParaRPr sz="195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Technology</a:t>
            </a:r>
            <a:r>
              <a:rPr spc="5" dirty="0"/>
              <a:t> </a:t>
            </a:r>
            <a:r>
              <a:rPr spc="-10" dirty="0"/>
              <a:t>Stack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6465" y="1124217"/>
            <a:ext cx="8618220" cy="4954270"/>
          </a:xfrm>
          <a:prstGeom prst="rect">
            <a:avLst/>
          </a:prstGeom>
        </p:spPr>
        <p:txBody>
          <a:bodyPr vert="horz" wrap="square" lIns="0" tIns="1504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1950" b="1" dirty="0">
                <a:latin typeface="Times New Roman"/>
                <a:cs typeface="Times New Roman"/>
              </a:rPr>
              <a:t>Prerequisites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for</a:t>
            </a:r>
            <a:r>
              <a:rPr sz="1950" b="1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Setting</a:t>
            </a:r>
            <a:r>
              <a:rPr sz="1950" b="1" spc="6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Up</a:t>
            </a:r>
            <a:r>
              <a:rPr sz="1950" b="1" spc="6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the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lang="en-IN" sz="1950" b="1" spc="-10" dirty="0">
                <a:latin typeface="Times New Roman"/>
                <a:cs typeface="Times New Roman"/>
              </a:rPr>
              <a:t>Event Listing Website </a:t>
            </a:r>
            <a:r>
              <a:rPr sz="1950" b="1" spc="-50" dirty="0">
                <a:latin typeface="Times New Roman"/>
                <a:cs typeface="Times New Roman"/>
              </a:rPr>
              <a:t>:</a:t>
            </a:r>
            <a:endParaRPr sz="195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90"/>
              </a:spcBef>
            </a:pPr>
            <a:r>
              <a:rPr sz="1950" dirty="0">
                <a:latin typeface="Times New Roman"/>
                <a:cs typeface="Times New Roman"/>
              </a:rPr>
              <a:t>Before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starting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project,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ensure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have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following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installed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set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up:</a:t>
            </a:r>
            <a:endParaRPr sz="1950" dirty="0">
              <a:latin typeface="Times New Roman"/>
              <a:cs typeface="Times New Roman"/>
            </a:endParaRPr>
          </a:p>
          <a:p>
            <a:pPr marL="12700" marR="320675">
              <a:lnSpc>
                <a:spcPct val="101600"/>
              </a:lnSpc>
              <a:spcBef>
                <a:spcPts val="1055"/>
              </a:spcBef>
            </a:pPr>
            <a:r>
              <a:rPr sz="1950" b="1" dirty="0">
                <a:latin typeface="Times New Roman"/>
                <a:cs typeface="Times New Roman"/>
              </a:rPr>
              <a:t>Git: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Download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7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install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from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git-scm.com</a:t>
            </a:r>
            <a:r>
              <a:rPr sz="1950" b="1" spc="6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manage</a:t>
            </a:r>
            <a:r>
              <a:rPr sz="1950" spc="8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version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control.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After </a:t>
            </a:r>
            <a:r>
              <a:rPr sz="1950" dirty="0">
                <a:latin typeface="Times New Roman"/>
                <a:cs typeface="Times New Roman"/>
              </a:rPr>
              <a:t>installation,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verify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it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by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running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-</a:t>
            </a:r>
            <a:r>
              <a:rPr sz="1950" spc="-10" dirty="0">
                <a:latin typeface="Times New Roman"/>
                <a:cs typeface="Times New Roman"/>
              </a:rPr>
              <a:t>-</a:t>
            </a:r>
            <a:r>
              <a:rPr sz="1950" dirty="0">
                <a:latin typeface="Times New Roman"/>
                <a:cs typeface="Times New Roman"/>
              </a:rPr>
              <a:t>version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Git</a:t>
            </a:r>
            <a:r>
              <a:rPr sz="1950" b="1" spc="65" dirty="0">
                <a:latin typeface="Times New Roman"/>
                <a:cs typeface="Times New Roman"/>
              </a:rPr>
              <a:t> </a:t>
            </a:r>
            <a:r>
              <a:rPr sz="1950" b="1" spc="-10" dirty="0">
                <a:latin typeface="Times New Roman"/>
                <a:cs typeface="Times New Roman"/>
              </a:rPr>
              <a:t>Bash</a:t>
            </a:r>
            <a:r>
              <a:rPr sz="1950" spc="-10" dirty="0">
                <a:latin typeface="Times New Roman"/>
                <a:cs typeface="Times New Roman"/>
              </a:rPr>
              <a:t>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5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 marR="5080">
              <a:lnSpc>
                <a:spcPct val="101499"/>
              </a:lnSpc>
            </a:pPr>
            <a:r>
              <a:rPr sz="1950" b="1" dirty="0">
                <a:latin typeface="Times New Roman"/>
                <a:cs typeface="Times New Roman"/>
              </a:rPr>
              <a:t>Code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Editor</a:t>
            </a:r>
            <a:r>
              <a:rPr sz="1950" b="1" spc="5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(VS</a:t>
            </a:r>
            <a:r>
              <a:rPr sz="1950" b="1" spc="7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Code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Recommended):</a:t>
            </a:r>
            <a:r>
              <a:rPr sz="1950" b="1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Download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Visual</a:t>
            </a:r>
            <a:r>
              <a:rPr sz="1950" b="1" u="sng" spc="4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Studio</a:t>
            </a:r>
            <a:r>
              <a:rPr sz="1950" b="1" u="sng" spc="5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Code</a:t>
            </a:r>
            <a:r>
              <a:rPr sz="1950" b="1" spc="4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for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editing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managing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files.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can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also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install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extensions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for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Times New Roman"/>
                <a:cs typeface="Times New Roman"/>
              </a:rPr>
              <a:t>easy </a:t>
            </a:r>
            <a:r>
              <a:rPr sz="1950" spc="-10" dirty="0">
                <a:latin typeface="Times New Roman"/>
                <a:cs typeface="Times New Roman"/>
              </a:rPr>
              <a:t>integration.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5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 marR="171450">
              <a:lnSpc>
                <a:spcPct val="101499"/>
              </a:lnSpc>
            </a:pPr>
            <a:r>
              <a:rPr sz="1950" b="1" dirty="0">
                <a:latin typeface="Times New Roman"/>
                <a:cs typeface="Times New Roman"/>
              </a:rPr>
              <a:t>GitHub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Account:</a:t>
            </a:r>
            <a:r>
              <a:rPr sz="1950" b="1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Sign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up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at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b="1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</a:rPr>
              <a:t>GitHub.com</a:t>
            </a:r>
            <a:r>
              <a:rPr sz="1950" b="1" spc="55" dirty="0">
                <a:solidFill>
                  <a:srgbClr val="0000FF"/>
                </a:solidFill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store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collaborate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on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project. </a:t>
            </a:r>
            <a:r>
              <a:rPr sz="1950" dirty="0">
                <a:latin typeface="Times New Roman"/>
                <a:cs typeface="Times New Roman"/>
              </a:rPr>
              <a:t>Set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up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Personal</a:t>
            </a:r>
            <a:r>
              <a:rPr sz="1950" b="1" spc="2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Access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Token</a:t>
            </a:r>
            <a:r>
              <a:rPr sz="1950" b="1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if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required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for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authentication.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30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12700" marR="66675">
              <a:lnSpc>
                <a:spcPct val="101600"/>
              </a:lnSpc>
            </a:pPr>
            <a:r>
              <a:rPr sz="1950" b="1" dirty="0">
                <a:latin typeface="Times New Roman"/>
                <a:cs typeface="Times New Roman"/>
              </a:rPr>
              <a:t>Basic</a:t>
            </a:r>
            <a:r>
              <a:rPr sz="1950" b="1" spc="45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Command</a:t>
            </a:r>
            <a:r>
              <a:rPr sz="1950" b="1" spc="7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Line</a:t>
            </a:r>
            <a:r>
              <a:rPr sz="1950" b="1" spc="50" dirty="0">
                <a:latin typeface="Times New Roman"/>
                <a:cs typeface="Times New Roman"/>
              </a:rPr>
              <a:t> </a:t>
            </a:r>
            <a:r>
              <a:rPr sz="1950" b="1" dirty="0">
                <a:latin typeface="Times New Roman"/>
                <a:cs typeface="Times New Roman"/>
              </a:rPr>
              <a:t>Knowledge:</a:t>
            </a:r>
            <a:r>
              <a:rPr sz="1950" b="1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Understanding</a:t>
            </a:r>
            <a:r>
              <a:rPr sz="1950" spc="1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basic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commands</a:t>
            </a:r>
            <a:r>
              <a:rPr sz="1950" spc="10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(git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init,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git </a:t>
            </a:r>
            <a:r>
              <a:rPr sz="1950" dirty="0">
                <a:latin typeface="Times New Roman"/>
                <a:cs typeface="Times New Roman"/>
              </a:rPr>
              <a:t>add,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commit,</a:t>
            </a:r>
            <a:r>
              <a:rPr sz="1950" spc="11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push)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will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help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efficiently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manage</a:t>
            </a:r>
            <a:r>
              <a:rPr sz="1950" spc="8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versions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spc="-25" dirty="0">
                <a:latin typeface="Times New Roman"/>
                <a:cs typeface="Times New Roman"/>
              </a:rPr>
              <a:t>and </a:t>
            </a:r>
            <a:r>
              <a:rPr sz="1950" dirty="0">
                <a:latin typeface="Times New Roman"/>
                <a:cs typeface="Times New Roman"/>
              </a:rPr>
              <a:t>collaborate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with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Times New Roman"/>
                <a:cs typeface="Times New Roman"/>
              </a:rPr>
              <a:t>team.</a:t>
            </a:r>
            <a:endParaRPr sz="195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Installation</a:t>
            </a:r>
            <a:r>
              <a:rPr spc="-25" dirty="0"/>
              <a:t> </a:t>
            </a:r>
            <a:r>
              <a:rPr dirty="0"/>
              <a:t>&amp;</a:t>
            </a:r>
            <a:r>
              <a:rPr spc="25" dirty="0"/>
              <a:t> </a:t>
            </a:r>
            <a:r>
              <a:rPr spc="-10" dirty="0"/>
              <a:t>Setup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325563" y="1240017"/>
            <a:ext cx="5380990" cy="2107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50" b="1" dirty="0">
                <a:latin typeface="Times New Roman"/>
                <a:cs typeface="Times New Roman"/>
              </a:rPr>
              <a:t>Steps</a:t>
            </a:r>
            <a:r>
              <a:rPr sz="2650" b="1" spc="-60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to</a:t>
            </a:r>
            <a:r>
              <a:rPr sz="2650" b="1" spc="-60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Set</a:t>
            </a:r>
            <a:r>
              <a:rPr sz="2650" b="1" spc="-35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Up</a:t>
            </a:r>
            <a:r>
              <a:rPr sz="2650" b="1" spc="-50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the</a:t>
            </a:r>
            <a:r>
              <a:rPr sz="2650" b="1" spc="-45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Project</a:t>
            </a:r>
            <a:r>
              <a:rPr sz="2650" b="1" spc="-65" dirty="0">
                <a:latin typeface="Times New Roman"/>
                <a:cs typeface="Times New Roman"/>
              </a:rPr>
              <a:t> </a:t>
            </a:r>
            <a:r>
              <a:rPr sz="2650" b="1" spc="-50" dirty="0">
                <a:latin typeface="Times New Roman"/>
                <a:cs typeface="Times New Roman"/>
              </a:rPr>
              <a:t>:</a:t>
            </a:r>
            <a:endParaRPr sz="2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395"/>
              </a:spcBef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Step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1:</a:t>
            </a:r>
            <a:r>
              <a:rPr sz="2200" b="1" u="sng" spc="-7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Cloning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GitHub</a:t>
            </a:r>
            <a:r>
              <a:rPr sz="2200" b="1" u="sng" spc="-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Repository</a:t>
            </a:r>
            <a:endParaRPr sz="2200">
              <a:latin typeface="Times New Roman"/>
              <a:cs typeface="Times New Roman"/>
            </a:endParaRPr>
          </a:p>
          <a:p>
            <a:pPr marL="99060" indent="-95250">
              <a:lnSpc>
                <a:spcPct val="100000"/>
              </a:lnSpc>
              <a:spcBef>
                <a:spcPts val="2405"/>
              </a:spcBef>
              <a:buSzPct val="94871"/>
              <a:buFont typeface="Arial MT"/>
              <a:buChar char="•"/>
              <a:tabLst>
                <a:tab pos="99060" algn="l"/>
              </a:tabLst>
            </a:pPr>
            <a:r>
              <a:rPr sz="1950" dirty="0">
                <a:latin typeface="Times New Roman"/>
                <a:cs typeface="Times New Roman"/>
              </a:rPr>
              <a:t>Open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terminal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or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command</a:t>
            </a:r>
            <a:r>
              <a:rPr sz="1950" spc="7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prompt.</a:t>
            </a:r>
            <a:endParaRPr sz="1950">
              <a:latin typeface="Times New Roman"/>
              <a:cs typeface="Times New Roman"/>
            </a:endParaRPr>
          </a:p>
          <a:p>
            <a:pPr marL="99060" indent="-95250">
              <a:lnSpc>
                <a:spcPct val="100000"/>
              </a:lnSpc>
              <a:spcBef>
                <a:spcPts val="1095"/>
              </a:spcBef>
              <a:buSzPct val="94871"/>
              <a:buFont typeface="Arial MT"/>
              <a:buChar char="•"/>
              <a:tabLst>
                <a:tab pos="99060" algn="l"/>
              </a:tabLst>
            </a:pPr>
            <a:r>
              <a:rPr sz="1950" dirty="0">
                <a:latin typeface="Times New Roman"/>
                <a:cs typeface="Times New Roman"/>
              </a:rPr>
              <a:t>Run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following</a:t>
            </a:r>
            <a:r>
              <a:rPr sz="1950" spc="2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command</a:t>
            </a:r>
            <a:r>
              <a:rPr sz="1950" spc="8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clone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repository.</a:t>
            </a:r>
            <a:endParaRPr sz="19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5563" y="4864071"/>
            <a:ext cx="7022465" cy="964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Step</a:t>
            </a:r>
            <a:r>
              <a:rPr sz="2200" b="1" u="sng" spc="-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2:</a:t>
            </a:r>
            <a:r>
              <a:rPr sz="2200" b="1" u="sng" spc="-7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Navigate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to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the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Project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Directory</a:t>
            </a:r>
            <a:endParaRPr sz="2200" dirty="0">
              <a:latin typeface="Times New Roman"/>
              <a:cs typeface="Times New Roman"/>
            </a:endParaRPr>
          </a:p>
          <a:p>
            <a:pPr marL="99060" indent="-95250">
              <a:lnSpc>
                <a:spcPct val="100000"/>
              </a:lnSpc>
              <a:spcBef>
                <a:spcPts val="2410"/>
              </a:spcBef>
              <a:buSzPct val="94871"/>
              <a:buFont typeface="Arial MT"/>
              <a:buChar char="•"/>
              <a:tabLst>
                <a:tab pos="99060" algn="l"/>
              </a:tabLst>
            </a:pPr>
            <a:r>
              <a:rPr sz="1950" dirty="0">
                <a:latin typeface="Times New Roman"/>
                <a:cs typeface="Times New Roman"/>
              </a:rPr>
              <a:t>After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cloning,</a:t>
            </a:r>
            <a:r>
              <a:rPr sz="1950" spc="1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navigate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repository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folder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with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this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command:</a:t>
            </a:r>
            <a:endParaRPr sz="195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Installation</a:t>
            </a:r>
            <a:r>
              <a:rPr spc="-25" dirty="0"/>
              <a:t> </a:t>
            </a:r>
            <a:r>
              <a:rPr dirty="0"/>
              <a:t>&amp;</a:t>
            </a:r>
            <a:r>
              <a:rPr spc="25" dirty="0"/>
              <a:t> </a:t>
            </a:r>
            <a:r>
              <a:rPr spc="-10" dirty="0"/>
              <a:t>Setup</a:t>
            </a:r>
          </a:p>
        </p:txBody>
      </p:sp>
      <p:pic>
        <p:nvPicPr>
          <p:cNvPr id="11" name="object 1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563" y="3347582"/>
            <a:ext cx="5814293" cy="1472829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095" y="6224022"/>
            <a:ext cx="7082443" cy="4876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32264" y="1557012"/>
            <a:ext cx="5547995" cy="15678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Step</a:t>
            </a:r>
            <a:r>
              <a:rPr sz="2200" b="1" u="sng" spc="-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3: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Open</a:t>
            </a:r>
            <a:r>
              <a:rPr sz="2200" b="1" u="sng" spc="-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the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Project</a:t>
            </a:r>
            <a:r>
              <a:rPr sz="2200" b="1" u="sng" spc="-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in</a:t>
            </a:r>
            <a:r>
              <a:rPr sz="2200" b="1" u="sng" spc="-5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Code</a:t>
            </a:r>
            <a:r>
              <a:rPr sz="2200" b="1" u="sng" spc="-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Editor</a:t>
            </a:r>
            <a:endParaRPr sz="220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spcBef>
                <a:spcPts val="2410"/>
              </a:spcBef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Open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in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your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preferred</a:t>
            </a:r>
            <a:r>
              <a:rPr sz="1950" spc="6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code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editor</a:t>
            </a:r>
            <a:endParaRPr sz="19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70"/>
              </a:spcBef>
              <a:buFont typeface="Arial MT"/>
              <a:buChar char="•"/>
            </a:pPr>
            <a:endParaRPr sz="1950">
              <a:latin typeface="Times New Roman"/>
              <a:cs typeface="Times New Roman"/>
            </a:endParaRPr>
          </a:p>
          <a:p>
            <a:pPr marL="161290" indent="-148590">
              <a:lnSpc>
                <a:spcPct val="100000"/>
              </a:lnSpc>
              <a:buFont typeface="Arial MT"/>
              <a:buChar char="•"/>
              <a:tabLst>
                <a:tab pos="161290" algn="l"/>
              </a:tabLst>
            </a:pPr>
            <a:r>
              <a:rPr sz="1950" dirty="0">
                <a:latin typeface="Times New Roman"/>
                <a:cs typeface="Times New Roman"/>
              </a:rPr>
              <a:t>For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Visual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Studio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Code,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run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4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following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command:</a:t>
            </a:r>
            <a:endParaRPr sz="19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Installation</a:t>
            </a:r>
            <a:r>
              <a:rPr spc="-25" dirty="0"/>
              <a:t> </a:t>
            </a:r>
            <a:r>
              <a:rPr dirty="0"/>
              <a:t>&amp;</a:t>
            </a:r>
            <a:r>
              <a:rPr spc="25" dirty="0"/>
              <a:t> </a:t>
            </a:r>
            <a:r>
              <a:rPr spc="-10" dirty="0"/>
              <a:t>Setup</a:t>
            </a:r>
          </a:p>
        </p:txBody>
      </p:sp>
      <p:pic>
        <p:nvPicPr>
          <p:cNvPr id="10" name="object 10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171" y="3581400"/>
            <a:ext cx="8129016" cy="7926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33824" y="1636267"/>
            <a:ext cx="8973820" cy="535281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Users – Browsing and Registering for Events</a:t>
            </a:r>
            <a:endParaRPr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950" b="1" spc="-10" dirty="0">
                <a:latin typeface="Times New Roman"/>
                <a:cs typeface="Times New Roman"/>
              </a:rPr>
              <a:t>STEPS:</a:t>
            </a:r>
            <a:endParaRPr sz="195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30"/>
              </a:spcBef>
            </a:pPr>
            <a:endParaRPr sz="1950" dirty="0">
              <a:latin typeface="Times New Roman"/>
              <a:cs typeface="Times New Roman"/>
            </a:endParaRPr>
          </a:p>
          <a:p>
            <a:pPr marL="563245" indent="-132080">
              <a:lnSpc>
                <a:spcPct val="100000"/>
              </a:lnSpc>
              <a:spcBef>
                <a:spcPts val="5"/>
              </a:spcBef>
              <a:buFont typeface="Times New Roman"/>
              <a:buChar char="•"/>
              <a:tabLst>
                <a:tab pos="563245" algn="l"/>
              </a:tabLs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the Website: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the website URL in your browser to access the event platform</a:t>
            </a:r>
            <a:r>
              <a:rPr lang="en-US" sz="2000" dirty="0"/>
              <a:t>.</a:t>
            </a:r>
          </a:p>
          <a:p>
            <a:pPr marL="563245" indent="-132080">
              <a:lnSpc>
                <a:spcPct val="100000"/>
              </a:lnSpc>
              <a:spcBef>
                <a:spcPts val="5"/>
              </a:spcBef>
              <a:buFont typeface="Times New Roman"/>
              <a:buChar char="•"/>
              <a:tabLst>
                <a:tab pos="563245" algn="l"/>
              </a:tabLst>
            </a:pPr>
            <a:endParaRPr sz="1950" dirty="0">
              <a:latin typeface="Times New Roman"/>
              <a:cs typeface="Times New Roman"/>
            </a:endParaRPr>
          </a:p>
          <a:p>
            <a:pPr marL="563880" marR="313055" indent="-132715">
              <a:lnSpc>
                <a:spcPct val="101499"/>
              </a:lnSpc>
              <a:buFont typeface="Times New Roman"/>
              <a:buChar char="•"/>
              <a:tabLst>
                <a:tab pos="563880" algn="l"/>
              </a:tabLs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Browsing Events: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Navigate through the homepage or use filters to explore various campus events and categories (e.g., Workshops, Sports, Cultural Fests).</a:t>
            </a:r>
          </a:p>
          <a:p>
            <a:pPr marL="563880" marR="313055" indent="-132715">
              <a:lnSpc>
                <a:spcPct val="101499"/>
              </a:lnSpc>
              <a:buFont typeface="Times New Roman"/>
              <a:buChar char="•"/>
              <a:tabLst>
                <a:tab pos="563880" algn="l"/>
              </a:tabLst>
            </a:pPr>
            <a:endParaRPr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63880" marR="5080" indent="-132715">
              <a:lnSpc>
                <a:spcPct val="101499"/>
              </a:lnSpc>
              <a:buFont typeface="Times New Roman"/>
              <a:buChar char="•"/>
              <a:tabLst>
                <a:tab pos="563880" algn="l"/>
              </a:tabLs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Events to Your Schedule: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register for an event, click on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“Register”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“Add to Schedule”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button next to the desired event listing.</a:t>
            </a:r>
            <a:r>
              <a:rPr sz="195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35"/>
              </a:spcBef>
              <a:buFont typeface="Times New Roman"/>
              <a:buChar char="•"/>
            </a:pPr>
            <a:endParaRPr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63880" marR="264160" indent="-132715">
              <a:lnSpc>
                <a:spcPct val="101600"/>
              </a:lnSpc>
              <a:buFont typeface="Times New Roman"/>
              <a:buChar char="•"/>
              <a:tabLst>
                <a:tab pos="563880" algn="l"/>
              </a:tabLs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 to Confirmation: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Once you're done selecting, go to your schedule or registration summary and click 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“Confirm Registration”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complete the process</a:t>
            </a:r>
            <a:r>
              <a:rPr lang="en-US" sz="2000" dirty="0"/>
              <a:t>.</a:t>
            </a:r>
            <a:endParaRPr lang="en-US" sz="195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/>
              <a:t>Usage</a:t>
            </a:r>
            <a:r>
              <a:rPr spc="15" dirty="0"/>
              <a:t> </a:t>
            </a:r>
            <a:r>
              <a:rPr spc="-10" dirty="0"/>
              <a:t>Guide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761988" y="114300"/>
            <a:ext cx="3296920" cy="965200"/>
            <a:chOff x="6761988" y="114300"/>
            <a:chExt cx="3296920" cy="9652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761988" y="114300"/>
              <a:ext cx="3296920" cy="922019"/>
            </a:xfrm>
            <a:custGeom>
              <a:avLst/>
              <a:gdLst/>
              <a:ahLst/>
              <a:cxnLst/>
              <a:rect l="l" t="t" r="r" b="b"/>
              <a:pathLst>
                <a:path w="3296920" h="922019">
                  <a:moveTo>
                    <a:pt x="3296412" y="922020"/>
                  </a:moveTo>
                  <a:lnTo>
                    <a:pt x="0" y="922020"/>
                  </a:lnTo>
                  <a:lnTo>
                    <a:pt x="0" y="0"/>
                  </a:lnTo>
                  <a:lnTo>
                    <a:pt x="3296412" y="0"/>
                  </a:lnTo>
                  <a:lnTo>
                    <a:pt x="3296412" y="922020"/>
                  </a:lnTo>
                  <a:close/>
                </a:path>
              </a:pathLst>
            </a:custGeom>
            <a:solidFill>
              <a:srgbClr val="FF33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208520" y="365760"/>
              <a:ext cx="2263140" cy="69951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181088" y="324612"/>
              <a:ext cx="2284730" cy="754380"/>
            </a:xfrm>
            <a:custGeom>
              <a:avLst/>
              <a:gdLst/>
              <a:ahLst/>
              <a:cxnLst/>
              <a:rect l="l" t="t" r="r" b="b"/>
              <a:pathLst>
                <a:path w="2284729" h="754380">
                  <a:moveTo>
                    <a:pt x="2284476" y="754379"/>
                  </a:moveTo>
                  <a:lnTo>
                    <a:pt x="0" y="754379"/>
                  </a:lnTo>
                  <a:lnTo>
                    <a:pt x="0" y="0"/>
                  </a:lnTo>
                  <a:lnTo>
                    <a:pt x="2284476" y="0"/>
                  </a:lnTo>
                  <a:lnTo>
                    <a:pt x="2284476" y="75437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08520" y="365760"/>
              <a:ext cx="2113787" cy="67056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447578" y="1628641"/>
            <a:ext cx="4723130" cy="24733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For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Developers</a:t>
            </a:r>
            <a:r>
              <a:rPr sz="2200" b="1" u="sng" spc="-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-</a:t>
            </a:r>
            <a:r>
              <a:rPr sz="2200" b="1" u="sng" spc="-6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Setting</a:t>
            </a:r>
            <a:r>
              <a:rPr sz="2200" b="1" u="sng" spc="-5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Up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the</a:t>
            </a:r>
            <a:r>
              <a:rPr sz="2200" b="1" u="sng" spc="-4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Project</a:t>
            </a:r>
            <a:endParaRPr sz="2200">
              <a:latin typeface="Times New Roman"/>
              <a:cs typeface="Times New Roman"/>
            </a:endParaRPr>
          </a:p>
          <a:p>
            <a:pPr marL="74930">
              <a:lnSpc>
                <a:spcPct val="100000"/>
              </a:lnSpc>
              <a:spcBef>
                <a:spcPts val="2365"/>
              </a:spcBef>
            </a:pPr>
            <a:r>
              <a:rPr sz="2200" b="1" dirty="0">
                <a:latin typeface="Times New Roman"/>
                <a:cs typeface="Times New Roman"/>
              </a:rPr>
              <a:t>Steps</a:t>
            </a:r>
            <a:r>
              <a:rPr sz="2200" b="1" spc="-55" dirty="0">
                <a:latin typeface="Times New Roman"/>
                <a:cs typeface="Times New Roman"/>
              </a:rPr>
              <a:t> </a:t>
            </a:r>
            <a:r>
              <a:rPr sz="2200" b="1" spc="-50" dirty="0">
                <a:latin typeface="Times New Roman"/>
                <a:cs typeface="Times New Roman"/>
              </a:rPr>
              <a:t>:</a:t>
            </a:r>
            <a:endParaRPr sz="2200">
              <a:latin typeface="Times New Roman"/>
              <a:cs typeface="Times New Roman"/>
            </a:endParaRPr>
          </a:p>
          <a:p>
            <a:pPr marL="223520" indent="-148590">
              <a:lnSpc>
                <a:spcPct val="100000"/>
              </a:lnSpc>
              <a:spcBef>
                <a:spcPts val="2410"/>
              </a:spcBef>
              <a:buFont typeface="Arial MT"/>
              <a:buChar char="•"/>
              <a:tabLst>
                <a:tab pos="223520" algn="l"/>
              </a:tabLst>
            </a:pPr>
            <a:r>
              <a:rPr sz="1950" dirty="0">
                <a:latin typeface="Times New Roman"/>
                <a:cs typeface="Times New Roman"/>
              </a:rPr>
              <a:t>Clone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60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Repository</a:t>
            </a:r>
            <a:endParaRPr sz="1950">
              <a:latin typeface="Times New Roman"/>
              <a:cs typeface="Times New Roman"/>
            </a:endParaRPr>
          </a:p>
          <a:p>
            <a:pPr marL="223520" indent="-148590">
              <a:lnSpc>
                <a:spcPct val="100000"/>
              </a:lnSpc>
              <a:spcBef>
                <a:spcPts val="1090"/>
              </a:spcBef>
              <a:buFont typeface="Arial MT"/>
              <a:buChar char="•"/>
              <a:tabLst>
                <a:tab pos="223520" algn="l"/>
              </a:tabLst>
            </a:pPr>
            <a:r>
              <a:rPr sz="1950" dirty="0">
                <a:latin typeface="Times New Roman"/>
                <a:cs typeface="Times New Roman"/>
              </a:rPr>
              <a:t>Navigate</a:t>
            </a:r>
            <a:r>
              <a:rPr sz="1950" spc="3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5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the</a:t>
            </a:r>
            <a:r>
              <a:rPr sz="1950" spc="4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Project</a:t>
            </a:r>
            <a:r>
              <a:rPr sz="1950" spc="5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Directory</a:t>
            </a:r>
            <a:endParaRPr sz="1950">
              <a:latin typeface="Times New Roman"/>
              <a:cs typeface="Times New Roman"/>
            </a:endParaRPr>
          </a:p>
          <a:p>
            <a:pPr marL="161925" indent="-99695">
              <a:lnSpc>
                <a:spcPct val="100000"/>
              </a:lnSpc>
              <a:spcBef>
                <a:spcPts val="1105"/>
              </a:spcBef>
              <a:buChar char="•"/>
              <a:tabLst>
                <a:tab pos="161925" algn="l"/>
              </a:tabLst>
            </a:pPr>
            <a:r>
              <a:rPr sz="1950" dirty="0">
                <a:latin typeface="Arial MT"/>
                <a:cs typeface="Arial MT"/>
              </a:rPr>
              <a:t>U</a:t>
            </a:r>
            <a:r>
              <a:rPr sz="1950" dirty="0">
                <a:latin typeface="Times New Roman"/>
                <a:cs typeface="Times New Roman"/>
              </a:rPr>
              <a:t>se</a:t>
            </a:r>
            <a:r>
              <a:rPr sz="1950" spc="1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Git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to</a:t>
            </a:r>
            <a:r>
              <a:rPr sz="1950" spc="2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commit</a:t>
            </a:r>
            <a:r>
              <a:rPr sz="1950" spc="95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and</a:t>
            </a:r>
            <a:r>
              <a:rPr sz="1950" spc="30" dirty="0">
                <a:latin typeface="Times New Roman"/>
                <a:cs typeface="Times New Roman"/>
              </a:rPr>
              <a:t> </a:t>
            </a:r>
            <a:r>
              <a:rPr sz="1950" dirty="0">
                <a:latin typeface="Times New Roman"/>
                <a:cs typeface="Times New Roman"/>
              </a:rPr>
              <a:t>push</a:t>
            </a:r>
            <a:r>
              <a:rPr sz="1950" spc="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Times New Roman"/>
                <a:cs typeface="Times New Roman"/>
              </a:rPr>
              <a:t>updates</a:t>
            </a:r>
            <a:endParaRPr sz="19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14"/>
              </a:spcBef>
            </a:pPr>
            <a:r>
              <a:rPr dirty="0"/>
              <a:t>Usage</a:t>
            </a:r>
            <a:r>
              <a:rPr spc="15" dirty="0"/>
              <a:t> </a:t>
            </a:r>
            <a:r>
              <a:rPr spc="-10" dirty="0"/>
              <a:t>Guide</a:t>
            </a: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2419" y="5768339"/>
            <a:ext cx="8977883" cy="789431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4244486"/>
            <a:ext cx="4872920" cy="12622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1183</Words>
  <Application>Microsoft Office PowerPoint</Application>
  <PresentationFormat>Custom</PresentationFormat>
  <Paragraphs>154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MT</vt:lpstr>
      <vt:lpstr>Calibri</vt:lpstr>
      <vt:lpstr>Times New Roman</vt:lpstr>
      <vt:lpstr>Office Theme</vt:lpstr>
      <vt:lpstr>SOURCE CODE MANAGEMENT</vt:lpstr>
      <vt:lpstr>Table of Contents</vt:lpstr>
      <vt:lpstr>Introduction</vt:lpstr>
      <vt:lpstr>Technology Stack</vt:lpstr>
      <vt:lpstr>Installation &amp; Setup</vt:lpstr>
      <vt:lpstr>Installation &amp; Setup</vt:lpstr>
      <vt:lpstr>Installation &amp; Setup</vt:lpstr>
      <vt:lpstr>Usage Guide</vt:lpstr>
      <vt:lpstr>Usage Guide</vt:lpstr>
      <vt:lpstr>Version Control</vt:lpstr>
      <vt:lpstr>Version Control</vt:lpstr>
      <vt:lpstr>Features</vt:lpstr>
      <vt:lpstr>Features</vt:lpstr>
      <vt:lpstr>Project Highlights</vt:lpstr>
      <vt:lpstr>Project Highlights</vt:lpstr>
      <vt:lpstr>Project Highlights</vt:lpstr>
      <vt:lpstr>Contribution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scm_ppt_final[1]</dc:title>
  <cp:lastModifiedBy>Ksp Harsh</cp:lastModifiedBy>
  <cp:revision>1</cp:revision>
  <dcterms:created xsi:type="dcterms:W3CDTF">2025-04-09T14:39:21Z</dcterms:created>
  <dcterms:modified xsi:type="dcterms:W3CDTF">2025-04-09T15:43:14Z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2025-03-25T00:00:00Z</vt:filetime>
  </property>
  <property fmtid="{D5CDD505-2E9C-101B-9397-08002B2CF9AE}" pid="3" name="LastSaved">
    <vt:filetime>2025-04-09T00:00:00Z</vt:filetime>
  </property>
  <property fmtid="{D5CDD505-2E9C-101B-9397-08002B2CF9AE}" pid="4" name="Producer">
    <vt:lpwstr>Microsoft: Print To PDF</vt:lpwstr>
  </property>
</Properties>
</file>